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8" r:id="rId2"/>
    <p:sldId id="333" r:id="rId3"/>
    <p:sldId id="259" r:id="rId4"/>
    <p:sldId id="260" r:id="rId5"/>
    <p:sldId id="335" r:id="rId6"/>
    <p:sldId id="332" r:id="rId7"/>
    <p:sldId id="334" r:id="rId8"/>
    <p:sldId id="336" r:id="rId9"/>
    <p:sldId id="337" r:id="rId10"/>
    <p:sldId id="338" r:id="rId11"/>
    <p:sldId id="324" r:id="rId12"/>
    <p:sldId id="340" r:id="rId13"/>
    <p:sldId id="349" r:id="rId14"/>
    <p:sldId id="339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29" r:id="rId24"/>
    <p:sldId id="351" r:id="rId25"/>
    <p:sldId id="350" r:id="rId26"/>
    <p:sldId id="353" r:id="rId27"/>
    <p:sldId id="352" r:id="rId28"/>
    <p:sldId id="354" r:id="rId29"/>
    <p:sldId id="355" r:id="rId30"/>
    <p:sldId id="357" r:id="rId31"/>
    <p:sldId id="356" r:id="rId32"/>
    <p:sldId id="358" r:id="rId33"/>
    <p:sldId id="359" r:id="rId34"/>
    <p:sldId id="360" r:id="rId35"/>
    <p:sldId id="365" r:id="rId36"/>
    <p:sldId id="362" r:id="rId37"/>
    <p:sldId id="363" r:id="rId38"/>
    <p:sldId id="361" r:id="rId39"/>
    <p:sldId id="330" r:id="rId40"/>
    <p:sldId id="366" r:id="rId41"/>
    <p:sldId id="367" r:id="rId42"/>
    <p:sldId id="368" r:id="rId43"/>
    <p:sldId id="369" r:id="rId44"/>
    <p:sldId id="364" r:id="rId45"/>
    <p:sldId id="370" r:id="rId46"/>
    <p:sldId id="371" r:id="rId47"/>
  </p:sldIdLst>
  <p:sldSz cx="9144000" cy="5715000" type="screen16x10"/>
  <p:notesSz cx="6858000" cy="9144000"/>
  <p:embeddedFontLst>
    <p:embeddedFont>
      <p:font typeface="Cambria Math" panose="02040503050406030204" pitchFamily="18" charset="0"/>
      <p:regular r:id="rId49"/>
    </p:embeddedFont>
    <p:embeddedFont>
      <p:font typeface="Lato" panose="020F0502020204030203" pitchFamily="34" charset="0"/>
      <p:regular r:id="rId50"/>
      <p:bold r:id="rId51"/>
      <p:italic r:id="rId52"/>
      <p:boldItalic r:id="rId53"/>
    </p:embeddedFont>
    <p:embeddedFont>
      <p:font typeface="Open Sans" panose="020B0606030504020204" pitchFamily="34" charset="0"/>
      <p:regular r:id="rId54"/>
      <p:bold r:id="rId55"/>
      <p:italic r:id="rId56"/>
      <p:boldItalic r:id="rId57"/>
    </p:embeddedFont>
    <p:embeddedFont>
      <p:font typeface="Open Sans Light" panose="020B0306030504020204" pitchFamily="34" charset="0"/>
      <p:regular r:id="rId58"/>
      <p:bold r:id="rId59"/>
      <p:italic r:id="rId60"/>
      <p:boldItalic r:id="rId61"/>
    </p:embeddedFont>
    <p:embeddedFont>
      <p:font typeface="Roboto" panose="02000000000000000000" pitchFamily="2" charset="0"/>
      <p:regular r:id="rId62"/>
      <p:bold r:id="rId63"/>
      <p:italic r:id="rId64"/>
      <p:boldItalic r:id="rId65"/>
    </p:embeddedFont>
    <p:embeddedFont>
      <p:font typeface="Roboto Medium" panose="02000000000000000000" pitchFamily="2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5" roundtripDataSignature="AMtx7mjiVAIUGSME5MxRQfAJdqb+eoWgt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636C92-533B-E556-2BAD-57C85D843420}" name="Tim Waterhouse" initials="TW" userId="514f3e67969fc09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4F7A60-806B-4BE6-AA7B-130D0CF277DA}">
  <a:tblStyle styleId="{FB4F7A60-806B-4BE6-AA7B-130D0CF277D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41DE252-7CD2-4460-B8B3-D048F096D64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F8"/>
          </a:solidFill>
        </a:fill>
      </a:tcStyle>
    </a:wholeTbl>
    <a:band1H>
      <a:tcTxStyle b="off" i="off"/>
      <a:tcStyle>
        <a:tcBdr/>
        <a:fill>
          <a:solidFill>
            <a:srgbClr val="CAECF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ECF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7"/>
    <p:restoredTop sz="94636"/>
  </p:normalViewPr>
  <p:slideViewPr>
    <p:cSldViewPr snapToGrid="0">
      <p:cViewPr>
        <p:scale>
          <a:sx n="155" d="100"/>
          <a:sy n="155" d="100"/>
        </p:scale>
        <p:origin x="71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110" Type="http://schemas.microsoft.com/office/2018/10/relationships/authors" Target="authors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font" Target="fonts/font21.fntdata"/><Relationship Id="rId105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/>
          </a:p>
        </p:txBody>
      </p:sp>
      <p:sp>
        <p:nvSpPr>
          <p:cNvPr id="61" name="Google Shape;6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/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29CA262-995B-F075-0708-B54C8A839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D6B5949A-80B5-0FCB-F639-905613594D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FF336BAC-030B-BE15-2BC6-9A309A4C57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/>
          </a:p>
        </p:txBody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0C1D6A02-04EE-94B8-65D7-17359C11D7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4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9AA294D7-CCE8-6420-5837-58C52179F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B72FCCB7-ECD3-E0ED-63B8-C6CD52428F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45ED6D39-BC2A-D02C-EA1B-3CE263B9EF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/>
          </a:p>
        </p:txBody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1DD8BA71-8BC1-3CD9-73E6-2067BCD76E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68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A812566-6B2E-206D-92F0-A05D53BC1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77B0DC28-C171-4709-365E-D77F163967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B7E31D0B-1D2A-F09C-0459-581D4B5A6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/>
          </a:p>
        </p:txBody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6EF4C126-A3FC-E1C6-8620-A9DFDE8FE4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60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F9CD5AFC-3D94-C4C8-F0F4-9EA7752B9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1054F22B-CE46-035E-9822-0A4E30B4E5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62A63034-6758-403A-65C1-2AD947B5F7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/>
          </a:p>
        </p:txBody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6CDA552C-82DC-FF13-D68F-40E0ADECE9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04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1428F2F-8035-E13C-77C7-8FFB520B3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C9F550C9-4025-C620-466E-4BB5F5AA6B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891F652F-FEE5-4519-0CAF-544A30F5E1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endParaRPr/>
          </a:p>
        </p:txBody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AE023D5E-57E8-9DAE-596B-E3649D6C89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0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9"/>
          <p:cNvSpPr/>
          <p:nvPr/>
        </p:nvSpPr>
        <p:spPr>
          <a:xfrm>
            <a:off x="8286750" y="5211364"/>
            <a:ext cx="254813" cy="2831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" name="Google Shape;13;p69"/>
          <p:cNvSpPr txBox="1"/>
          <p:nvPr/>
        </p:nvSpPr>
        <p:spPr>
          <a:xfrm>
            <a:off x="8308775" y="5277510"/>
            <a:ext cx="202388" cy="14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fld id="{00000000-1234-1234-1234-123412341234}" type="slidenum">
              <a:rPr lang="en-US" sz="825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25" b="1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4" name="Google Shape;14;p69"/>
          <p:cNvCxnSpPr/>
          <p:nvPr/>
        </p:nvCxnSpPr>
        <p:spPr>
          <a:xfrm rot="10800000">
            <a:off x="1670004" y="5352916"/>
            <a:ext cx="6446813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96">
          <p15:clr>
            <a:srgbClr val="FBAE40"/>
          </p15:clr>
        </p15:guide>
        <p15:guide id="2" pos="5364">
          <p15:clr>
            <a:srgbClr val="FBAE40"/>
          </p15:clr>
        </p15:guide>
        <p15:guide id="3" orient="horz" pos="3300">
          <p15:clr>
            <a:srgbClr val="FBAE40"/>
          </p15:clr>
        </p15:guide>
        <p15:guide id="4" orient="horz" pos="2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0"/>
          <p:cNvSpPr/>
          <p:nvPr/>
        </p:nvSpPr>
        <p:spPr>
          <a:xfrm>
            <a:off x="8286750" y="5211364"/>
            <a:ext cx="254813" cy="2831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" name="Google Shape;17;p70"/>
          <p:cNvSpPr txBox="1">
            <a:spLocks noGrp="1"/>
          </p:cNvSpPr>
          <p:nvPr>
            <p:ph type="title"/>
          </p:nvPr>
        </p:nvSpPr>
        <p:spPr>
          <a:xfrm>
            <a:off x="628650" y="288501"/>
            <a:ext cx="7886700" cy="4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400"/>
              <a:buFont typeface="Roboto Medium"/>
              <a:buNone/>
              <a:defRPr sz="32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70"/>
          <p:cNvSpPr txBox="1"/>
          <p:nvPr/>
        </p:nvSpPr>
        <p:spPr>
          <a:xfrm>
            <a:off x="8308775" y="5277510"/>
            <a:ext cx="202388" cy="14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fld id="{00000000-1234-1234-1234-123412341234}" type="slidenum">
              <a:rPr lang="en-US" sz="825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25" b="1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" name="Google Shape;19;p70"/>
          <p:cNvSpPr txBox="1">
            <a:spLocks noGrp="1"/>
          </p:cNvSpPr>
          <p:nvPr>
            <p:ph type="body" idx="1"/>
          </p:nvPr>
        </p:nvSpPr>
        <p:spPr>
          <a:xfrm>
            <a:off x="628650" y="773129"/>
            <a:ext cx="7886700" cy="28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to"/>
              <a:buNone/>
              <a:defRPr sz="1600" b="1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20" name="Google Shape;20;p70"/>
          <p:cNvCxnSpPr/>
          <p:nvPr/>
        </p:nvCxnSpPr>
        <p:spPr>
          <a:xfrm rot="10800000">
            <a:off x="1670004" y="5352916"/>
            <a:ext cx="6446813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96">
          <p15:clr>
            <a:srgbClr val="FBAE40"/>
          </p15:clr>
        </p15:guide>
        <p15:guide id="2" pos="5364">
          <p15:clr>
            <a:srgbClr val="FBAE40"/>
          </p15:clr>
        </p15:guide>
        <p15:guide id="3" orient="horz" pos="3300">
          <p15:clr>
            <a:srgbClr val="FBAE40"/>
          </p15:clr>
        </p15:guide>
        <p15:guide id="4" orient="horz" pos="2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">
  <p:cSld name="CUSTOM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1"/>
          <p:cNvSpPr txBox="1">
            <a:spLocks noGrp="1"/>
          </p:cNvSpPr>
          <p:nvPr>
            <p:ph type="title"/>
          </p:nvPr>
        </p:nvSpPr>
        <p:spPr>
          <a:xfrm>
            <a:off x="628650" y="288501"/>
            <a:ext cx="7886700" cy="48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400"/>
              <a:buFont typeface="Roboto Medium"/>
              <a:buNone/>
              <a:defRPr sz="32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71"/>
          <p:cNvSpPr txBox="1">
            <a:spLocks noGrp="1"/>
          </p:cNvSpPr>
          <p:nvPr>
            <p:ph type="title" idx="2"/>
          </p:nvPr>
        </p:nvSpPr>
        <p:spPr>
          <a:xfrm>
            <a:off x="1587216" y="1180906"/>
            <a:ext cx="3829950" cy="36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 Medium"/>
              <a:buNone/>
              <a:def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71"/>
          <p:cNvSpPr txBox="1">
            <a:spLocks noGrp="1"/>
          </p:cNvSpPr>
          <p:nvPr>
            <p:ph type="body" idx="1"/>
          </p:nvPr>
        </p:nvSpPr>
        <p:spPr>
          <a:xfrm>
            <a:off x="1629338" y="1545031"/>
            <a:ext cx="4728825" cy="2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○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5" name="Google Shape;25;p71"/>
          <p:cNvSpPr/>
          <p:nvPr/>
        </p:nvSpPr>
        <p:spPr>
          <a:xfrm>
            <a:off x="8286750" y="5211364"/>
            <a:ext cx="254813" cy="2831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" name="Google Shape;26;p71"/>
          <p:cNvSpPr txBox="1"/>
          <p:nvPr/>
        </p:nvSpPr>
        <p:spPr>
          <a:xfrm>
            <a:off x="8308775" y="5277510"/>
            <a:ext cx="202388" cy="14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fld id="{00000000-1234-1234-1234-123412341234}" type="slidenum">
              <a:rPr lang="en-US" sz="825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25" b="1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27" name="Google Shape;27;p71"/>
          <p:cNvCxnSpPr/>
          <p:nvPr/>
        </p:nvCxnSpPr>
        <p:spPr>
          <a:xfrm rot="10800000">
            <a:off x="1670004" y="5352916"/>
            <a:ext cx="6446813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03" y="5246396"/>
            <a:ext cx="949022" cy="2486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gitty.net/dags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985097" y="1917411"/>
            <a:ext cx="6749524" cy="80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Population pharmacokinetic and exposure-response modeling of patritumab deruxtecan (HER3-DXd)</a:t>
            </a:r>
            <a:endParaRPr sz="3200" b="0" i="0" u="none" strike="noStrike" cap="none" dirty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64" name="Google Shape;64;p2"/>
          <p:cNvGrpSpPr/>
          <p:nvPr/>
        </p:nvGrpSpPr>
        <p:grpSpPr>
          <a:xfrm>
            <a:off x="985096" y="1750066"/>
            <a:ext cx="6749523" cy="1813477"/>
            <a:chOff x="4713542" y="4227741"/>
            <a:chExt cx="13154132" cy="3046801"/>
          </a:xfrm>
        </p:grpSpPr>
        <p:grpSp>
          <p:nvGrpSpPr>
            <p:cNvPr id="65" name="Google Shape;65;p2"/>
            <p:cNvGrpSpPr/>
            <p:nvPr/>
          </p:nvGrpSpPr>
          <p:grpSpPr>
            <a:xfrm>
              <a:off x="4713542" y="4227741"/>
              <a:ext cx="3338566" cy="1463040"/>
              <a:chOff x="4422140" y="3769678"/>
              <a:chExt cx="3338566" cy="1463040"/>
            </a:xfrm>
          </p:grpSpPr>
          <p:cxnSp>
            <p:nvCxnSpPr>
              <p:cNvPr id="66" name="Google Shape;66;p2"/>
              <p:cNvCxnSpPr/>
              <p:nvPr/>
            </p:nvCxnSpPr>
            <p:spPr>
              <a:xfrm rot="10800000">
                <a:off x="4432301" y="3784600"/>
                <a:ext cx="3328405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44221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8" name="Google Shape;68;p2"/>
            <p:cNvGrpSpPr/>
            <p:nvPr/>
          </p:nvGrpSpPr>
          <p:grpSpPr>
            <a:xfrm rot="10800000">
              <a:off x="13809325" y="5811502"/>
              <a:ext cx="4058349" cy="1463040"/>
              <a:chOff x="6009640" y="3769678"/>
              <a:chExt cx="4058349" cy="1463040"/>
            </a:xfrm>
          </p:grpSpPr>
          <p:cxnSp>
            <p:nvCxnSpPr>
              <p:cNvPr id="69" name="Google Shape;69;p2"/>
              <p:cNvCxnSpPr/>
              <p:nvPr/>
            </p:nvCxnSpPr>
            <p:spPr>
              <a:xfrm rot="10800000">
                <a:off x="6019800" y="3784600"/>
                <a:ext cx="4048189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2" name="Google Shape;72;p2"/>
          <p:cNvSpPr txBox="1"/>
          <p:nvPr/>
        </p:nvSpPr>
        <p:spPr>
          <a:xfrm>
            <a:off x="5898280" y="4350838"/>
            <a:ext cx="1644863" cy="18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Tim Waterhouse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March 20, 2025</a:t>
            </a:r>
            <a:endParaRPr sz="12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75" y="479737"/>
            <a:ext cx="1417415" cy="3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34104-5689-AA28-9B80-B26ABC3C5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52F3-9CF2-D5C5-E0EB-740C7AD0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HER3?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C35CA-B90F-9D38-55F2-4E64B6E29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549" y="1679577"/>
            <a:ext cx="3735044" cy="283103"/>
          </a:xfrm>
        </p:spPr>
        <p:txBody>
          <a:bodyPr/>
          <a:lstStyle/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HER3 overexpression has been observed in several cancers, including breast (BC), colorectal, and non-small cell lung cancer (NSCLC)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HER3 expression has been associated with shorter time to metastatic progression and shorter relapse-free survival</a:t>
            </a:r>
          </a:p>
        </p:txBody>
      </p:sp>
      <p:pic>
        <p:nvPicPr>
          <p:cNvPr id="1026" name="Picture 2" descr="Figure 1:">
            <a:extLst>
              <a:ext uri="{FF2B5EF4-FFF2-40B4-BE49-F238E27FC236}">
                <a16:creationId xmlns:a16="http://schemas.microsoft.com/office/drawing/2014/main" id="{B21AC116-A57E-E97D-884A-47E16C0B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318" y="1056232"/>
            <a:ext cx="3735044" cy="274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0FF28-F109-DF07-C57E-B0169ED50D22}"/>
              </a:ext>
            </a:extLst>
          </p:cNvPr>
          <p:cNvSpPr txBox="1"/>
          <p:nvPr/>
        </p:nvSpPr>
        <p:spPr>
          <a:xfrm>
            <a:off x="4456706" y="4088501"/>
            <a:ext cx="457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 err="1">
                <a:solidFill>
                  <a:srgbClr val="1B1B1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Haikala</a:t>
            </a:r>
            <a:r>
              <a:rPr lang="en-US" sz="1050" b="0" i="0" dirty="0">
                <a:solidFill>
                  <a:srgbClr val="1B1B1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HM, </a:t>
            </a:r>
            <a:r>
              <a:rPr lang="en-US" sz="1050" b="0" i="0" dirty="0" err="1">
                <a:solidFill>
                  <a:srgbClr val="1B1B1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Jänne</a:t>
            </a:r>
            <a:r>
              <a:rPr lang="en-US" sz="1050" b="0" i="0" dirty="0">
                <a:solidFill>
                  <a:srgbClr val="1B1B1B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PA. Thirty Years of HER3: From Basic Biology to Therapeutic Interventions. Clin Cancer Res. 2021 Jul 1;27(13):3528-3539.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">
          <a:extLst>
            <a:ext uri="{FF2B5EF4-FFF2-40B4-BE49-F238E27FC236}">
              <a16:creationId xmlns:a16="http://schemas.microsoft.com/office/drawing/2014/main" id="{3904B713-D5CC-F7F0-5D8E-6DDED27C0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5A6378F5-E6B4-6C0C-8AFB-B5546B6971AB}"/>
              </a:ext>
            </a:extLst>
          </p:cNvPr>
          <p:cNvSpPr txBox="1"/>
          <p:nvPr/>
        </p:nvSpPr>
        <p:spPr>
          <a:xfrm>
            <a:off x="1546200" y="2113515"/>
            <a:ext cx="6051600" cy="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88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HER3-DXd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88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Population PK</a:t>
            </a:r>
            <a:endParaRPr lang="en-US" sz="4688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1" name="Google Shape;111;p4">
            <a:extLst>
              <a:ext uri="{FF2B5EF4-FFF2-40B4-BE49-F238E27FC236}">
                <a16:creationId xmlns:a16="http://schemas.microsoft.com/office/drawing/2014/main" id="{FD124C1F-DDD5-B25C-27E4-EFA812A720AD}"/>
              </a:ext>
            </a:extLst>
          </p:cNvPr>
          <p:cNvGrpSpPr/>
          <p:nvPr/>
        </p:nvGrpSpPr>
        <p:grpSpPr>
          <a:xfrm>
            <a:off x="2134316" y="2076025"/>
            <a:ext cx="4875367" cy="1517679"/>
            <a:chOff x="6301042" y="4227741"/>
            <a:chExt cx="11566632" cy="3046801"/>
          </a:xfrm>
        </p:grpSpPr>
        <p:grpSp>
          <p:nvGrpSpPr>
            <p:cNvPr id="112" name="Google Shape;112;p4">
              <a:extLst>
                <a:ext uri="{FF2B5EF4-FFF2-40B4-BE49-F238E27FC236}">
                  <a16:creationId xmlns:a16="http://schemas.microsoft.com/office/drawing/2014/main" id="{52179B6E-2E60-2DD9-2F56-52A21C6BADB8}"/>
                </a:ext>
              </a:extLst>
            </p:cNvPr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113" name="Google Shape;113;p4">
                <a:extLst>
                  <a:ext uri="{FF2B5EF4-FFF2-40B4-BE49-F238E27FC236}">
                    <a16:creationId xmlns:a16="http://schemas.microsoft.com/office/drawing/2014/main" id="{18E65939-69D0-2FCB-BD29-305032EDB4FF}"/>
                  </a:ext>
                </a:extLst>
              </p:cNvPr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" name="Google Shape;114;p4">
                <a:extLst>
                  <a:ext uri="{FF2B5EF4-FFF2-40B4-BE49-F238E27FC236}">
                    <a16:creationId xmlns:a16="http://schemas.microsoft.com/office/drawing/2014/main" id="{1A8674A4-910F-5DB2-1E5C-BEF47C67F2AF}"/>
                  </a:ext>
                </a:extLst>
              </p:cNvPr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5" name="Google Shape;115;p4">
              <a:extLst>
                <a:ext uri="{FF2B5EF4-FFF2-40B4-BE49-F238E27FC236}">
                  <a16:creationId xmlns:a16="http://schemas.microsoft.com/office/drawing/2014/main" id="{F2F73B3C-68D3-E21D-E526-73809BA7B3F3}"/>
                </a:ext>
              </a:extLst>
            </p:cNvPr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116" name="Google Shape;116;p4">
                <a:extLst>
                  <a:ext uri="{FF2B5EF4-FFF2-40B4-BE49-F238E27FC236}">
                    <a16:creationId xmlns:a16="http://schemas.microsoft.com/office/drawing/2014/main" id="{A1CD1E2B-CF97-04B8-B21F-68F990F90829}"/>
                  </a:ext>
                </a:extLst>
              </p:cNvPr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4">
                <a:extLst>
                  <a:ext uri="{FF2B5EF4-FFF2-40B4-BE49-F238E27FC236}">
                    <a16:creationId xmlns:a16="http://schemas.microsoft.com/office/drawing/2014/main" id="{1B11B068-3B93-D564-FB41-6F5AEAA5A7AE}"/>
                  </a:ext>
                </a:extLst>
              </p:cNvPr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65908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0A62-C83D-08E7-C213-A515E755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HER3-DXd studies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208572C-2301-7C30-49FF-175F44940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407325"/>
              </p:ext>
            </p:extLst>
          </p:nvPr>
        </p:nvGraphicFramePr>
        <p:xfrm>
          <a:off x="1206610" y="892395"/>
          <a:ext cx="6730780" cy="407717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685675">
                  <a:extLst>
                    <a:ext uri="{9D8B030D-6E8A-4147-A177-3AD203B41FA5}">
                      <a16:colId xmlns:a16="http://schemas.microsoft.com/office/drawing/2014/main" val="3172828454"/>
                    </a:ext>
                  </a:extLst>
                </a:gridCol>
                <a:gridCol w="3745065">
                  <a:extLst>
                    <a:ext uri="{9D8B030D-6E8A-4147-A177-3AD203B41FA5}">
                      <a16:colId xmlns:a16="http://schemas.microsoft.com/office/drawing/2014/main" val="3310006190"/>
                    </a:ext>
                  </a:extLst>
                </a:gridCol>
                <a:gridCol w="1300040">
                  <a:extLst>
                    <a:ext uri="{9D8B030D-6E8A-4147-A177-3AD203B41FA5}">
                      <a16:colId xmlns:a16="http://schemas.microsoft.com/office/drawing/2014/main" val="3347493965"/>
                    </a:ext>
                  </a:extLst>
                </a:gridCol>
              </a:tblGrid>
              <a:tr h="3710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Study</a:t>
                      </a:r>
                      <a:endParaRPr lang="en-US" sz="1400" kern="1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9376" marR="29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Patients</a:t>
                      </a:r>
                      <a:endParaRPr lang="en-US" sz="1400" kern="1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9376" marR="293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# Subjects</a:t>
                      </a:r>
                    </a:p>
                  </a:txBody>
                  <a:tcPr marL="29376" marR="29376" marT="0" marB="0"/>
                </a:tc>
                <a:extLst>
                  <a:ext uri="{0D108BD9-81ED-4DB2-BD59-A6C34878D82A}">
                    <a16:rowId xmlns:a16="http://schemas.microsoft.com/office/drawing/2014/main" val="582453937"/>
                  </a:ext>
                </a:extLst>
              </a:tr>
              <a:tr h="8380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U31402-A-J101</a:t>
                      </a:r>
                      <a:endParaRPr lang="en-US" sz="1400" kern="1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9376" marR="29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HER3-positive metastatic breast cancer</a:t>
                      </a:r>
                      <a:endParaRPr lang="en-US" sz="1400" kern="1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9376" marR="293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182</a:t>
                      </a:r>
                    </a:p>
                  </a:txBody>
                  <a:tcPr marL="29376" marR="29376" marT="0" marB="0"/>
                </a:tc>
                <a:extLst>
                  <a:ext uri="{0D108BD9-81ED-4DB2-BD59-A6C34878D82A}">
                    <a16:rowId xmlns:a16="http://schemas.microsoft.com/office/drawing/2014/main" val="3139912465"/>
                  </a:ext>
                </a:extLst>
              </a:tr>
              <a:tr h="7251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U31402-A-U102</a:t>
                      </a:r>
                      <a:endParaRPr lang="en-US" sz="1400" kern="1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9376" marR="29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NSCLC</a:t>
                      </a:r>
                      <a:endParaRPr lang="en-US" sz="1400" kern="1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9376" marR="293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237</a:t>
                      </a:r>
                    </a:p>
                  </a:txBody>
                  <a:tcPr marL="29376" marR="29376" marT="0" marB="0"/>
                </a:tc>
                <a:extLst>
                  <a:ext uri="{0D108BD9-81ED-4DB2-BD59-A6C34878D82A}">
                    <a16:rowId xmlns:a16="http://schemas.microsoft.com/office/drawing/2014/main" val="3894806241"/>
                  </a:ext>
                </a:extLst>
              </a:tr>
              <a:tr h="8135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U31402-A-U201</a:t>
                      </a:r>
                      <a:endParaRPr lang="en-US" sz="1400" kern="1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9376" marR="29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Metastatic or locally advanced NSCLC with an activating EGFRm</a:t>
                      </a:r>
                      <a:endParaRPr lang="en-US" sz="1400" kern="1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9376" marR="293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274</a:t>
                      </a:r>
                    </a:p>
                  </a:txBody>
                  <a:tcPr marL="29376" marR="29376" marT="0" marB="0"/>
                </a:tc>
                <a:extLst>
                  <a:ext uri="{0D108BD9-81ED-4DB2-BD59-A6C34878D82A}">
                    <a16:rowId xmlns:a16="http://schemas.microsoft.com/office/drawing/2014/main" val="879513184"/>
                  </a:ext>
                </a:extLst>
              </a:tr>
              <a:tr h="13293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U31402-A-U202</a:t>
                      </a:r>
                      <a:endParaRPr lang="en-US" sz="1400" kern="1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9376" marR="29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Advanced or metastatic colorectal cancer who are resistant, refractory, or intolerant to ≥2 prior lines of therapy</a:t>
                      </a:r>
                      <a:endParaRPr lang="en-US" sz="1400" kern="100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29376" marR="293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40</a:t>
                      </a:r>
                    </a:p>
                  </a:txBody>
                  <a:tcPr marL="29376" marR="29376" marT="0" marB="0"/>
                </a:tc>
                <a:extLst>
                  <a:ext uri="{0D108BD9-81ED-4DB2-BD59-A6C34878D82A}">
                    <a16:rowId xmlns:a16="http://schemas.microsoft.com/office/drawing/2014/main" val="947794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90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D2B916-C6E0-C620-9A61-1D3B7546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21,750 PK samples from 733 subjects</a:t>
            </a:r>
          </a:p>
        </p:txBody>
      </p:sp>
      <p:pic>
        <p:nvPicPr>
          <p:cNvPr id="7" name="Picture 6" descr="A collage of graphs and numbers&#10;&#10;Description automatically generated with medium confidence">
            <a:extLst>
              <a:ext uri="{FF2B5EF4-FFF2-40B4-BE49-F238E27FC236}">
                <a16:creationId xmlns:a16="http://schemas.microsoft.com/office/drawing/2014/main" id="{AA6FE9F1-B1F2-D615-2552-B9E40D31F7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43" y="1147996"/>
            <a:ext cx="4437857" cy="3622788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collage of graphs and numbers&#10;&#10;Description automatically generated with medium confidence">
            <a:extLst>
              <a:ext uri="{FF2B5EF4-FFF2-40B4-BE49-F238E27FC236}">
                <a16:creationId xmlns:a16="http://schemas.microsoft.com/office/drawing/2014/main" id="{89014BCE-D1FA-1846-F9B7-C977995377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172" y="1194394"/>
            <a:ext cx="4436828" cy="1764996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A7C52D-34EA-AD84-AB3C-97A2E6B260C2}"/>
              </a:ext>
            </a:extLst>
          </p:cNvPr>
          <p:cNvSpPr txBox="1"/>
          <p:nvPr/>
        </p:nvSpPr>
        <p:spPr>
          <a:xfrm>
            <a:off x="1886465" y="1040505"/>
            <a:ext cx="108074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Study J101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E0134-1E38-5DB4-FA4D-C4389FED71E0}"/>
              </a:ext>
            </a:extLst>
          </p:cNvPr>
          <p:cNvSpPr txBox="1"/>
          <p:nvPr/>
        </p:nvSpPr>
        <p:spPr>
          <a:xfrm>
            <a:off x="6385213" y="1194393"/>
            <a:ext cx="1130438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Study U201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1C082-1383-7267-641F-4E109AE285D3}"/>
              </a:ext>
            </a:extLst>
          </p:cNvPr>
          <p:cNvSpPr txBox="1"/>
          <p:nvPr/>
        </p:nvSpPr>
        <p:spPr>
          <a:xfrm>
            <a:off x="1812698" y="2959390"/>
            <a:ext cx="1130438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Study U102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1039A-B828-76E1-57A9-51B7C114DDCA}"/>
              </a:ext>
            </a:extLst>
          </p:cNvPr>
          <p:cNvSpPr txBox="1"/>
          <p:nvPr/>
        </p:nvSpPr>
        <p:spPr>
          <a:xfrm>
            <a:off x="6200864" y="3072881"/>
            <a:ext cx="1130438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Study U202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0CEC7A-4FD5-28B2-2855-C5A429581968}"/>
              </a:ext>
            </a:extLst>
          </p:cNvPr>
          <p:cNvSpPr txBox="1"/>
          <p:nvPr/>
        </p:nvSpPr>
        <p:spPr>
          <a:xfrm>
            <a:off x="5279115" y="3703075"/>
            <a:ext cx="1975221" cy="73866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5.6 mg/kg IV Q3W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 = 40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9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B2512-4210-4DE7-5B0B-2921C6DF7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5B72-EDD5-8962-3742-1DD1AF84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 model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772E0-E59C-6A65-7E05-96C99A074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549" y="1679577"/>
            <a:ext cx="4150084" cy="283103"/>
          </a:xfrm>
        </p:spPr>
        <p:txBody>
          <a:bodyPr/>
          <a:lstStyle/>
          <a:p>
            <a:pPr marL="5143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Anti–HER3-ac-DXd PK</a:t>
            </a:r>
            <a:r>
              <a:rPr lang="en-US" sz="1400" b="0" dirty="0">
                <a:solidFill>
                  <a:schemeClr val="bg2"/>
                </a:solidFill>
              </a:rPr>
              <a:t>: two-compartment model with three elimination pathways:</a:t>
            </a:r>
          </a:p>
          <a:p>
            <a:pPr marL="971550" lvl="1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/>
                </a:solidFill>
              </a:rPr>
              <a:t>linear transient clearance</a:t>
            </a:r>
          </a:p>
          <a:p>
            <a:pPr marL="971550" lvl="1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/>
                </a:solidFill>
              </a:rPr>
              <a:t>nonspecific time-dependent clearance</a:t>
            </a:r>
          </a:p>
          <a:p>
            <a:pPr marL="971550" lvl="1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/>
                </a:solidFill>
              </a:rPr>
              <a:t>nonlinear Michaelis-Menten clearance</a:t>
            </a:r>
          </a:p>
          <a:p>
            <a:pPr marL="5143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</a:rPr>
              <a:t>DXd</a:t>
            </a:r>
            <a:r>
              <a:rPr lang="en-US" sz="1400" dirty="0">
                <a:solidFill>
                  <a:schemeClr val="bg2"/>
                </a:solidFill>
              </a:rPr>
              <a:t> PK</a:t>
            </a:r>
            <a:r>
              <a:rPr lang="en-US" sz="1400" b="0" dirty="0">
                <a:solidFill>
                  <a:schemeClr val="bg2"/>
                </a:solidFill>
              </a:rPr>
              <a:t>: one-compartment model with two clearance pathways:</a:t>
            </a:r>
          </a:p>
          <a:p>
            <a:pPr marL="971550" lvl="1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/>
                </a:solidFill>
              </a:rPr>
              <a:t>linear clearance</a:t>
            </a:r>
          </a:p>
          <a:p>
            <a:pPr marL="971550" lvl="1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/>
                </a:solidFill>
              </a:rPr>
              <a:t>nonlinear Michaelis-Menten clearance</a:t>
            </a:r>
          </a:p>
          <a:p>
            <a:pPr marL="5143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</a:rPr>
              <a:t>DXd</a:t>
            </a:r>
            <a:r>
              <a:rPr lang="en-US" sz="1400" dirty="0">
                <a:solidFill>
                  <a:schemeClr val="bg2"/>
                </a:solidFill>
              </a:rPr>
              <a:t> formation </a:t>
            </a:r>
            <a:r>
              <a:rPr lang="en-US" sz="1400" b="0" dirty="0">
                <a:solidFill>
                  <a:schemeClr val="bg2"/>
                </a:solidFill>
              </a:rPr>
              <a:t>rate limited by all three clearance pathways of anti–HER3-ac-DXd</a:t>
            </a:r>
          </a:p>
        </p:txBody>
      </p:sp>
      <p:pic>
        <p:nvPicPr>
          <p:cNvPr id="4" name="Picture 3" descr="A diagram of a complex system&#10;&#10;Description automatically generated with medium confidence">
            <a:extLst>
              <a:ext uri="{FF2B5EF4-FFF2-40B4-BE49-F238E27FC236}">
                <a16:creationId xmlns:a16="http://schemas.microsoft.com/office/drawing/2014/main" id="{D01DEE7D-48BA-0184-D11A-486AEA528D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6"/>
          <a:stretch/>
        </p:blipFill>
        <p:spPr>
          <a:xfrm>
            <a:off x="4908136" y="888005"/>
            <a:ext cx="3888079" cy="4257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8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8FDFF-E2F1-74A0-5371-B3A899EE3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8D1B-4F00-6BC5-E633-FB4CA854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Clearance pathways:</a:t>
            </a:r>
            <a:br>
              <a:rPr lang="en-US" sz="2800" dirty="0"/>
            </a:br>
            <a:r>
              <a:rPr lang="en-US" sz="2800" dirty="0"/>
              <a:t>Nonspecific time-dependent linear clearance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E5BF9-4556-07B6-D9CB-1553F0646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374" y="2236168"/>
            <a:ext cx="4150084" cy="283103"/>
          </a:xfrm>
        </p:spPr>
        <p:txBody>
          <a:bodyPr/>
          <a:lstStyle/>
          <a:p>
            <a:pPr marL="514350" indent="-285750" algn="l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bg2"/>
                </a:solidFill>
              </a:rPr>
              <a:t>Clinf</a:t>
            </a:r>
            <a:r>
              <a:rPr lang="en-US" b="0" dirty="0">
                <a:solidFill>
                  <a:schemeClr val="bg2"/>
                </a:solidFill>
              </a:rPr>
              <a:t>: nonspecific linear clearance at infinity after dosing Q3W</a:t>
            </a:r>
          </a:p>
          <a:p>
            <a:pPr marL="514350" indent="-285750" algn="l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bg2"/>
                </a:solidFill>
              </a:rPr>
              <a:t>CLinf,Emax</a:t>
            </a:r>
            <a:r>
              <a:rPr lang="en-US" b="0" dirty="0">
                <a:solidFill>
                  <a:schemeClr val="bg2"/>
                </a:solidFill>
              </a:rPr>
              <a:t>: maximum effect of time on </a:t>
            </a:r>
            <a:r>
              <a:rPr lang="en-US" b="0" dirty="0" err="1">
                <a:solidFill>
                  <a:schemeClr val="bg2"/>
                </a:solidFill>
              </a:rPr>
              <a:t>CLns</a:t>
            </a:r>
            <a:endParaRPr lang="en-US" b="0" dirty="0">
              <a:solidFill>
                <a:schemeClr val="bg2"/>
              </a:solidFill>
            </a:endParaRPr>
          </a:p>
          <a:p>
            <a:pPr marL="514350" indent="-285750" algn="l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/>
                </a:solidFill>
              </a:rPr>
              <a:t>T50: the time to half-maximal effect</a:t>
            </a:r>
          </a:p>
          <a:p>
            <a:pPr marL="514350" indent="-285750" algn="l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schemeClr val="bg2"/>
                </a:solidFill>
              </a:rPr>
              <a:t>γ</a:t>
            </a:r>
            <a:r>
              <a:rPr lang="en-US" b="0" dirty="0">
                <a:solidFill>
                  <a:schemeClr val="bg2"/>
                </a:solidFill>
              </a:rPr>
              <a:t>: Hill coefficient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20C77-87C3-9308-55E6-AA19415988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53" y="2714375"/>
            <a:ext cx="3886200" cy="8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1FA7E-1365-0869-0988-0F1C76CB1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9F53-E5A1-8940-5F48-A1155B72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Clearance pathways:</a:t>
            </a:r>
            <a:br>
              <a:rPr lang="en-US" sz="2800" dirty="0"/>
            </a:br>
            <a:r>
              <a:rPr lang="en-US" sz="2800" dirty="0"/>
              <a:t>Transient linear clearance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A99E8-85ED-D78E-EA3F-95C7640C3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5266" y="2420952"/>
            <a:ext cx="4150084" cy="283103"/>
          </a:xfrm>
        </p:spPr>
        <p:txBody>
          <a:bodyPr/>
          <a:lstStyle/>
          <a:p>
            <a:pPr marL="514350" indent="-285750" algn="l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/>
                </a:solidFill>
              </a:rPr>
              <a:t>CLT: clearance at baseline</a:t>
            </a:r>
          </a:p>
          <a:p>
            <a:pPr marL="514350" indent="-285750" algn="l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bg2"/>
                </a:solidFill>
              </a:rPr>
              <a:t>kdes</a:t>
            </a:r>
            <a:r>
              <a:rPr lang="en-US" b="0" dirty="0">
                <a:solidFill>
                  <a:schemeClr val="bg2"/>
                </a:solidFill>
              </a:rPr>
              <a:t>: rate constant of exponential decline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D194D-906E-D460-D915-1D20A89E58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30" y="2704055"/>
            <a:ext cx="3377317" cy="75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76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C0522-2287-0DDD-5E03-60DC08E8A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6ED2-FBE1-FB52-2BDF-9770F890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Clearance pathways:</a:t>
            </a:r>
            <a:br>
              <a:rPr lang="en-US" sz="2800" dirty="0"/>
            </a:br>
            <a:r>
              <a:rPr lang="en-US" sz="2800" dirty="0"/>
              <a:t>Nonlinear clearance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955F6-A6A7-A711-A9AF-BC63129B5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5266" y="2420952"/>
            <a:ext cx="4150084" cy="283103"/>
          </a:xfrm>
        </p:spPr>
        <p:txBody>
          <a:bodyPr/>
          <a:lstStyle/>
          <a:p>
            <a:pPr marL="514350" indent="-285750" algn="l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/>
                </a:solidFill>
              </a:rPr>
              <a:t>Vmax: maximal Michaelis-Menten elimination</a:t>
            </a:r>
          </a:p>
          <a:p>
            <a:pPr marL="514350" indent="-285750" algn="l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/>
                </a:solidFill>
              </a:rPr>
              <a:t>Km: exposure eliciting half of the maximum effect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C95E50-E826-047C-BF2D-48A77C11B10F}"/>
                  </a:ext>
                </a:extLst>
              </p:cNvPr>
              <p:cNvSpPr txBox="1"/>
              <p:nvPr/>
            </p:nvSpPr>
            <p:spPr>
              <a:xfrm>
                <a:off x="628650" y="2593389"/>
                <a:ext cx="3303767" cy="5282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CL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MM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anti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HER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3-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ac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DXd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C95E50-E826-047C-BF2D-48A77C11B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593389"/>
                <a:ext cx="3303767" cy="528222"/>
              </a:xfrm>
              <a:prstGeom prst="rect">
                <a:avLst/>
              </a:prstGeom>
              <a:blipFill>
                <a:blip r:embed="rId2"/>
                <a:stretch>
                  <a:fillRect t="-238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49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B6E9-005A-BF3A-2190-9A794413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Clearance components over 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47965E-F820-DC1E-0950-E314250D383D}"/>
              </a:ext>
            </a:extLst>
          </p:cNvPr>
          <p:cNvGrpSpPr/>
          <p:nvPr/>
        </p:nvGrpSpPr>
        <p:grpSpPr>
          <a:xfrm>
            <a:off x="1805498" y="923787"/>
            <a:ext cx="5533003" cy="4502712"/>
            <a:chOff x="2108200" y="914680"/>
            <a:chExt cx="5533003" cy="4502712"/>
          </a:xfrm>
        </p:grpSpPr>
        <p:pic>
          <p:nvPicPr>
            <p:cNvPr id="4" name="Picture 3" descr="A group of graphs showing different types of results&#10;&#10;Description automatically generated with medium confidence">
              <a:extLst>
                <a:ext uri="{FF2B5EF4-FFF2-40B4-BE49-F238E27FC236}">
                  <a16:creationId xmlns:a16="http://schemas.microsoft.com/office/drawing/2014/main" id="{16A8D5F9-9DD8-E3CB-06BA-111A59211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8200" y="914680"/>
              <a:ext cx="5533003" cy="4502712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4F0B1C-F30E-1CE6-049D-D02713927FFB}"/>
                </a:ext>
              </a:extLst>
            </p:cNvPr>
            <p:cNvSpPr txBox="1"/>
            <p:nvPr/>
          </p:nvSpPr>
          <p:spPr>
            <a:xfrm>
              <a:off x="3434963" y="1043894"/>
              <a:ext cx="61266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CL</a:t>
              </a:r>
              <a:r>
                <a:rPr lang="en-US" baseline="-25000" dirty="0"/>
                <a:t>MM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DEEC72-E7B1-CBBD-A5B4-F5BC805C51D0}"/>
                </a:ext>
              </a:extLst>
            </p:cNvPr>
            <p:cNvSpPr txBox="1"/>
            <p:nvPr/>
          </p:nvSpPr>
          <p:spPr>
            <a:xfrm>
              <a:off x="6198041" y="1056934"/>
              <a:ext cx="54053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CL</a:t>
              </a:r>
              <a:r>
                <a:rPr lang="en-US" baseline="-25000" dirty="0" err="1"/>
                <a:t>ns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ED4591-1274-BC12-E47F-675BC1E245B7}"/>
                </a:ext>
              </a:extLst>
            </p:cNvPr>
            <p:cNvSpPr txBox="1"/>
            <p:nvPr/>
          </p:nvSpPr>
          <p:spPr>
            <a:xfrm>
              <a:off x="3563926" y="3152954"/>
              <a:ext cx="44755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CL</a:t>
              </a:r>
              <a:r>
                <a:rPr lang="en-US" baseline="-25000" dirty="0" err="1"/>
                <a:t>t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47B9F6-B499-1188-6807-4193E4BE810C}"/>
                </a:ext>
              </a:extLst>
            </p:cNvPr>
            <p:cNvSpPr txBox="1"/>
            <p:nvPr/>
          </p:nvSpPr>
          <p:spPr>
            <a:xfrm>
              <a:off x="6198041" y="3141968"/>
              <a:ext cx="58221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24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0F97-764A-0041-D801-3463487A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covariate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0EB341-5946-D1E6-7AE3-4D64B378693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71884" y="1117296"/>
            <a:ext cx="3829950" cy="364125"/>
          </a:xfrm>
        </p:spPr>
        <p:txBody>
          <a:bodyPr/>
          <a:lstStyle/>
          <a:p>
            <a:r>
              <a:rPr lang="en-US" dirty="0"/>
              <a:t>Anti–HER3-ac-DXd covariate effects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DC8B0-6127-2C81-1443-777655BD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006" y="1481421"/>
            <a:ext cx="4071747" cy="2419000"/>
          </a:xfrm>
        </p:spPr>
        <p:txBody>
          <a:bodyPr/>
          <a:lstStyle/>
          <a:p>
            <a:r>
              <a:rPr lang="en-US" dirty="0" err="1"/>
              <a:t>CL</a:t>
            </a:r>
            <a:r>
              <a:rPr lang="en-US" baseline="-25000" dirty="0" err="1"/>
              <a:t>t</a:t>
            </a:r>
            <a:r>
              <a:rPr lang="en-US" dirty="0"/>
              <a:t>: hepatic function, CRCL, prior therapies</a:t>
            </a:r>
          </a:p>
          <a:p>
            <a:r>
              <a:rPr lang="en-US" dirty="0"/>
              <a:t>V1: sex, country</a:t>
            </a:r>
          </a:p>
          <a:p>
            <a:r>
              <a:rPr lang="en-US" dirty="0" err="1"/>
              <a:t>CL</a:t>
            </a:r>
            <a:r>
              <a:rPr lang="en-US" baseline="-25000" dirty="0" err="1"/>
              <a:t>inf</a:t>
            </a:r>
            <a:r>
              <a:rPr lang="en-US" dirty="0"/>
              <a:t>: country, sex, age, tumor type, prior chemo, prior immunotherapy, ECOG, prior therapies, hepatic function, CRCL, formulation</a:t>
            </a:r>
          </a:p>
          <a:p>
            <a:r>
              <a:rPr lang="en-US" dirty="0" err="1"/>
              <a:t>CL</a:t>
            </a:r>
            <a:r>
              <a:rPr lang="en-US" baseline="-25000" dirty="0" err="1"/>
              <a:t>inf,Emax</a:t>
            </a:r>
            <a:r>
              <a:rPr lang="en-US" dirty="0"/>
              <a:t>: albumin, tumor size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3F88925-5831-30C9-DF7F-2471D4C31195}"/>
              </a:ext>
            </a:extLst>
          </p:cNvPr>
          <p:cNvSpPr txBox="1">
            <a:spLocks/>
          </p:cNvSpPr>
          <p:nvPr/>
        </p:nvSpPr>
        <p:spPr>
          <a:xfrm>
            <a:off x="4572000" y="1117296"/>
            <a:ext cx="3829950" cy="36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 Medium"/>
              <a:buNone/>
              <a:def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DXd</a:t>
            </a:r>
            <a:r>
              <a:rPr lang="en-US" dirty="0"/>
              <a:t> covariate effects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2AF6C6-B39E-7CB4-B128-1E66BCA694A1}"/>
              </a:ext>
            </a:extLst>
          </p:cNvPr>
          <p:cNvSpPr txBox="1">
            <a:spLocks/>
          </p:cNvSpPr>
          <p:nvPr/>
        </p:nvSpPr>
        <p:spPr>
          <a:xfrm>
            <a:off x="4614122" y="1481421"/>
            <a:ext cx="4071747" cy="2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○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 err="1"/>
              <a:t>CL</a:t>
            </a:r>
            <a:r>
              <a:rPr lang="en-US" baseline="-25000" dirty="0" err="1"/>
              <a:t>DXd</a:t>
            </a:r>
            <a:r>
              <a:rPr lang="en-US" dirty="0"/>
              <a:t>: country, sex, age, tumor type, prior chemo, prior immunotherapy, ECOG, prior therapies, hepatic function, CRCL, formulation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DXd</a:t>
            </a:r>
            <a:r>
              <a:rPr lang="en-US" dirty="0"/>
              <a:t>: sex, country</a:t>
            </a:r>
          </a:p>
        </p:txBody>
      </p:sp>
    </p:spTree>
    <p:extLst>
      <p:ext uri="{BB962C8B-B14F-4D97-AF65-F5344CB8AC3E}">
        <p14:creationId xmlns:p14="http://schemas.microsoft.com/office/powerpoint/2010/main" val="371282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CE80-17BD-A363-A545-1820E08B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65E1517-E422-0522-9D21-442E030E5461}"/>
              </a:ext>
            </a:extLst>
          </p:cNvPr>
          <p:cNvSpPr txBox="1">
            <a:spLocks/>
          </p:cNvSpPr>
          <p:nvPr/>
        </p:nvSpPr>
        <p:spPr>
          <a:xfrm>
            <a:off x="473537" y="1274369"/>
            <a:ext cx="3497124" cy="2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to"/>
              <a:buNone/>
              <a:defRPr sz="1600" b="1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/>
            <a:r>
              <a:rPr lang="en-US" dirty="0"/>
              <a:t>Daiichi Sankyo, Inc.</a:t>
            </a:r>
            <a:endParaRPr lang="en-US" b="0" dirty="0"/>
          </a:p>
          <a:p>
            <a:pPr algn="l"/>
            <a:endParaRPr lang="en-US" b="0" dirty="0"/>
          </a:p>
          <a:p>
            <a:pPr algn="l"/>
            <a:r>
              <a:rPr lang="en-US" b="0" dirty="0"/>
              <a:t>Li Li</a:t>
            </a:r>
          </a:p>
          <a:p>
            <a:pPr algn="l"/>
            <a:r>
              <a:rPr lang="en-US" b="0" dirty="0"/>
              <a:t>Yuan Xu</a:t>
            </a:r>
          </a:p>
          <a:p>
            <a:pPr algn="l"/>
            <a:r>
              <a:rPr lang="en-US" b="0" dirty="0" err="1"/>
              <a:t>Rujuta</a:t>
            </a:r>
            <a:r>
              <a:rPr lang="en-US" b="0" dirty="0"/>
              <a:t> Joshi</a:t>
            </a:r>
          </a:p>
          <a:p>
            <a:pPr algn="l"/>
            <a:r>
              <a:rPr lang="en-US" b="0" dirty="0"/>
              <a:t>Mark Lee</a:t>
            </a:r>
          </a:p>
          <a:p>
            <a:pPr algn="l"/>
            <a:r>
              <a:rPr lang="en-US" b="0" dirty="0"/>
              <a:t>Yang Chen</a:t>
            </a:r>
          </a:p>
          <a:p>
            <a:pPr algn="l"/>
            <a:r>
              <a:rPr lang="en-US" b="0" dirty="0" err="1"/>
              <a:t>Shufang</a:t>
            </a:r>
            <a:r>
              <a:rPr lang="en-US" b="0" dirty="0"/>
              <a:t> Liu</a:t>
            </a:r>
          </a:p>
          <a:p>
            <a:pPr algn="l"/>
            <a:r>
              <a:rPr lang="en-US" b="0" dirty="0"/>
              <a:t>Toan </a:t>
            </a:r>
            <a:r>
              <a:rPr lang="en-US" b="0" dirty="0" err="1"/>
              <a:t>Ngyuen</a:t>
            </a:r>
            <a:endParaRPr lang="en-US" b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32190C4-05CA-2D17-5BC7-8C24BB6CC65E}"/>
              </a:ext>
            </a:extLst>
          </p:cNvPr>
          <p:cNvSpPr txBox="1">
            <a:spLocks/>
          </p:cNvSpPr>
          <p:nvPr/>
        </p:nvSpPr>
        <p:spPr>
          <a:xfrm>
            <a:off x="4898013" y="1274369"/>
            <a:ext cx="3497124" cy="2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to"/>
              <a:buNone/>
              <a:defRPr sz="1600" b="1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/>
            <a:r>
              <a:rPr lang="en-US" dirty="0"/>
              <a:t>Metrum Research Group</a:t>
            </a:r>
            <a:endParaRPr lang="en-US" b="0" dirty="0"/>
          </a:p>
          <a:p>
            <a:pPr algn="l"/>
            <a:endParaRPr lang="en-US" b="0" dirty="0"/>
          </a:p>
          <a:p>
            <a:pPr algn="l"/>
            <a:r>
              <a:rPr lang="en-US" b="0" dirty="0"/>
              <a:t>Shelly Wang</a:t>
            </a:r>
          </a:p>
          <a:p>
            <a:pPr algn="l"/>
            <a:r>
              <a:rPr lang="en-US" b="0" dirty="0"/>
              <a:t>Rena Byrne</a:t>
            </a:r>
          </a:p>
          <a:p>
            <a:pPr algn="l"/>
            <a:r>
              <a:rPr lang="en-US" b="0" dirty="0"/>
              <a:t>Matthew Wiens</a:t>
            </a:r>
          </a:p>
          <a:p>
            <a:pPr algn="l"/>
            <a:r>
              <a:rPr lang="en-US" b="0" dirty="0"/>
              <a:t>Hillary Husband</a:t>
            </a:r>
          </a:p>
          <a:p>
            <a:pPr algn="l"/>
            <a:r>
              <a:rPr lang="en-US" b="0" dirty="0"/>
              <a:t>Ramon Garcia</a:t>
            </a:r>
          </a:p>
          <a:p>
            <a:pPr algn="l"/>
            <a:r>
              <a:rPr lang="en-US" b="0" dirty="0"/>
              <a:t>Kyle Baron</a:t>
            </a:r>
          </a:p>
          <a:p>
            <a:pPr algn="l"/>
            <a:r>
              <a:rPr lang="en-US" b="0" dirty="0"/>
              <a:t>Todd Yoder</a:t>
            </a:r>
          </a:p>
          <a:p>
            <a:pPr algn="l"/>
            <a:r>
              <a:rPr lang="en-US" b="0" dirty="0"/>
              <a:t>Andrew </a:t>
            </a:r>
            <a:r>
              <a:rPr lang="en-US" b="0" dirty="0" err="1"/>
              <a:t>Tredennick</a:t>
            </a:r>
            <a:endParaRPr lang="en-US" b="0" dirty="0"/>
          </a:p>
          <a:p>
            <a:pPr algn="l"/>
            <a:r>
              <a:rPr lang="en-US" b="0" dirty="0"/>
              <a:t>Eric Anderson</a:t>
            </a:r>
          </a:p>
          <a:p>
            <a:pPr algn="l"/>
            <a:r>
              <a:rPr lang="en-US" b="0" dirty="0"/>
              <a:t>Jonathan French</a:t>
            </a:r>
          </a:p>
          <a:p>
            <a:pPr algn="l"/>
            <a:r>
              <a:rPr lang="en-US" b="0" dirty="0"/>
              <a:t>Bill Gillespie</a:t>
            </a:r>
          </a:p>
        </p:txBody>
      </p:sp>
    </p:spTree>
    <p:extLst>
      <p:ext uri="{BB962C8B-B14F-4D97-AF65-F5344CB8AC3E}">
        <p14:creationId xmlns:p14="http://schemas.microsoft.com/office/powerpoint/2010/main" val="1695315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B4745-837A-D503-F6BF-50A55E7D2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B469-310E-4E2B-97BD-2E92B6E5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covariate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C6130-0669-D39B-43A4-2CFC91B4FA1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71884" y="1117296"/>
            <a:ext cx="3829950" cy="364125"/>
          </a:xfrm>
        </p:spPr>
        <p:txBody>
          <a:bodyPr/>
          <a:lstStyle/>
          <a:p>
            <a:r>
              <a:rPr lang="en-US" dirty="0"/>
              <a:t>Anti–HER3-ac-DXd covariate effects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EFFBB-874D-98B4-154F-53901EA39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006" y="1481421"/>
            <a:ext cx="4071747" cy="2419000"/>
          </a:xfrm>
        </p:spPr>
        <p:txBody>
          <a:bodyPr/>
          <a:lstStyle/>
          <a:p>
            <a:r>
              <a:rPr lang="en-US" dirty="0" err="1"/>
              <a:t>CL</a:t>
            </a:r>
            <a:r>
              <a:rPr lang="en-US" baseline="-25000" dirty="0" err="1"/>
              <a:t>t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hepatic function</a:t>
            </a:r>
            <a:r>
              <a:rPr lang="en-US" dirty="0"/>
              <a:t>, </a:t>
            </a:r>
            <a:r>
              <a:rPr lang="en-US" strike="sngStrike" dirty="0"/>
              <a:t>CRCL, prior therapies</a:t>
            </a:r>
          </a:p>
          <a:p>
            <a:r>
              <a:rPr lang="en-US" dirty="0"/>
              <a:t>V1: </a:t>
            </a:r>
            <a:r>
              <a:rPr lang="en-US" strike="sngStrike" dirty="0"/>
              <a:t>sex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country</a:t>
            </a:r>
          </a:p>
          <a:p>
            <a:r>
              <a:rPr lang="en-US" dirty="0" err="1"/>
              <a:t>CL</a:t>
            </a:r>
            <a:r>
              <a:rPr lang="en-US" baseline="-25000" dirty="0" err="1"/>
              <a:t>inf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country</a:t>
            </a:r>
            <a:r>
              <a:rPr lang="en-US" dirty="0"/>
              <a:t>, </a:t>
            </a:r>
            <a:r>
              <a:rPr lang="en-US" strike="sngStrike" dirty="0"/>
              <a:t>sex, age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tumor type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prior chemo</a:t>
            </a:r>
            <a:r>
              <a:rPr lang="en-US" dirty="0"/>
              <a:t>, </a:t>
            </a:r>
            <a:r>
              <a:rPr lang="en-US" strike="sngStrike" dirty="0"/>
              <a:t>prior immunotherapy, ECOG, prior therapies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hepatic function</a:t>
            </a:r>
            <a:r>
              <a:rPr lang="en-US" dirty="0"/>
              <a:t>, </a:t>
            </a:r>
            <a:r>
              <a:rPr lang="en-US" strike="sngStrike" dirty="0"/>
              <a:t>CRCL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formulation</a:t>
            </a:r>
          </a:p>
          <a:p>
            <a:r>
              <a:rPr lang="en-US" strike="sngStrike" dirty="0" err="1"/>
              <a:t>CL</a:t>
            </a:r>
            <a:r>
              <a:rPr lang="en-US" strike="sngStrike" baseline="-25000" dirty="0" err="1"/>
              <a:t>inf,Emax</a:t>
            </a:r>
            <a:r>
              <a:rPr lang="en-US" strike="sngStrike" dirty="0"/>
              <a:t>: albumin, tumor size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EDE5AE4-D377-C14B-25B7-BA34A0114FB8}"/>
              </a:ext>
            </a:extLst>
          </p:cNvPr>
          <p:cNvSpPr txBox="1">
            <a:spLocks/>
          </p:cNvSpPr>
          <p:nvPr/>
        </p:nvSpPr>
        <p:spPr>
          <a:xfrm>
            <a:off x="4572000" y="1117296"/>
            <a:ext cx="3829950" cy="36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 Medium"/>
              <a:buNone/>
              <a:def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DXd</a:t>
            </a:r>
            <a:r>
              <a:rPr lang="en-US" dirty="0"/>
              <a:t> covariate effects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64F7B09-D946-F109-E15C-D28CA9DBF498}"/>
              </a:ext>
            </a:extLst>
          </p:cNvPr>
          <p:cNvSpPr txBox="1">
            <a:spLocks/>
          </p:cNvSpPr>
          <p:nvPr/>
        </p:nvSpPr>
        <p:spPr>
          <a:xfrm>
            <a:off x="4614122" y="1481421"/>
            <a:ext cx="4071747" cy="2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○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 err="1"/>
              <a:t>CL</a:t>
            </a:r>
            <a:r>
              <a:rPr lang="en-US" baseline="-25000" dirty="0" err="1"/>
              <a:t>DXd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country</a:t>
            </a:r>
            <a:r>
              <a:rPr lang="en-US" dirty="0"/>
              <a:t>, </a:t>
            </a:r>
            <a:r>
              <a:rPr lang="en-US" strike="sngStrike" dirty="0"/>
              <a:t>sex, age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tumor type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prior chemo</a:t>
            </a:r>
            <a:r>
              <a:rPr lang="en-US" dirty="0"/>
              <a:t>, </a:t>
            </a:r>
            <a:r>
              <a:rPr lang="en-US" strike="sngStrike" dirty="0"/>
              <a:t>prior immunotherapy, ECOG, prior therapies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hepatic function</a:t>
            </a:r>
            <a:r>
              <a:rPr lang="en-US" dirty="0"/>
              <a:t>, </a:t>
            </a:r>
            <a:r>
              <a:rPr lang="en-US" strike="sngStrike" dirty="0"/>
              <a:t>CRCL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formulation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DXd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sex</a:t>
            </a:r>
            <a:r>
              <a:rPr lang="en-US" dirty="0"/>
              <a:t>, </a:t>
            </a:r>
            <a:r>
              <a:rPr lang="en-US" strike="sngStrike" dirty="0"/>
              <a:t>country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A9F0B-7482-C033-3338-19BFEA446E2D}"/>
              </a:ext>
            </a:extLst>
          </p:cNvPr>
          <p:cNvSpPr txBox="1"/>
          <p:nvPr/>
        </p:nvSpPr>
        <p:spPr>
          <a:xfrm>
            <a:off x="2154194" y="4336094"/>
            <a:ext cx="483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Covariates selected when relative exposures had 95% CI within 0.8 to 1.25, compared to reference subject</a:t>
            </a:r>
          </a:p>
        </p:txBody>
      </p:sp>
    </p:spTree>
    <p:extLst>
      <p:ext uri="{BB962C8B-B14F-4D97-AF65-F5344CB8AC3E}">
        <p14:creationId xmlns:p14="http://schemas.microsoft.com/office/powerpoint/2010/main" val="3352461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735F-5ED5-11FC-64A1-04CA0B8B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No clinically-relevant impact on anti-HER3-ac-DXd exposure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ECEBF-DBD7-7872-3A6F-FB5D4EAD68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102" y="679302"/>
            <a:ext cx="4139452" cy="4401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E1A3F8-0CD9-9C73-E84D-E5F9189CC5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8" y="679302"/>
            <a:ext cx="4139452" cy="440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A62E0-7402-522E-2057-414351573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3DDE-6C4D-3CE3-3F04-1FEE56B3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Potential hepatic impairment effect on </a:t>
            </a:r>
            <a:r>
              <a:rPr lang="en-US" sz="2000" dirty="0" err="1"/>
              <a:t>DXd</a:t>
            </a:r>
            <a:r>
              <a:rPr lang="en-US" sz="2000" dirty="0"/>
              <a:t> exposure (N = 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0B611-E1C9-783F-9E9D-351C19A61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102" y="679302"/>
            <a:ext cx="4139452" cy="4401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CABA5-C24C-A72E-4C2F-6A183468A8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46" y="679302"/>
            <a:ext cx="4139453" cy="4401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CAC67-78D0-24C5-6863-852B165FE34D}"/>
              </a:ext>
            </a:extLst>
          </p:cNvPr>
          <p:cNvSpPr txBox="1"/>
          <p:nvPr/>
        </p:nvSpPr>
        <p:spPr>
          <a:xfrm>
            <a:off x="3231194" y="5035698"/>
            <a:ext cx="2289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Moderate hepatic function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A6D879-D9BA-65E8-711C-A3D4CC88E8FF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545492" y="4349578"/>
            <a:ext cx="685702" cy="8400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F8D4E6-A18F-58F0-6BE3-DBCF49EE2053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520603" y="4349578"/>
            <a:ext cx="1440370" cy="8400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">
          <a:extLst>
            <a:ext uri="{FF2B5EF4-FFF2-40B4-BE49-F238E27FC236}">
              <a16:creationId xmlns:a16="http://schemas.microsoft.com/office/drawing/2014/main" id="{251BEA92-50AA-FC8A-9064-52B5579B8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1EE567CB-BD53-F513-650E-BF41975D8E61}"/>
              </a:ext>
            </a:extLst>
          </p:cNvPr>
          <p:cNvSpPr txBox="1"/>
          <p:nvPr/>
        </p:nvSpPr>
        <p:spPr>
          <a:xfrm>
            <a:off x="1546200" y="2496825"/>
            <a:ext cx="6051600" cy="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HER3-DXd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Efficacy Exposure-Response</a:t>
            </a:r>
            <a:endParaRPr lang="en-US" sz="36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1" name="Google Shape;111;p4">
            <a:extLst>
              <a:ext uri="{FF2B5EF4-FFF2-40B4-BE49-F238E27FC236}">
                <a16:creationId xmlns:a16="http://schemas.microsoft.com/office/drawing/2014/main" id="{E9CA18E5-FCAE-DB7B-5A48-F192C449AB77}"/>
              </a:ext>
            </a:extLst>
          </p:cNvPr>
          <p:cNvGrpSpPr/>
          <p:nvPr/>
        </p:nvGrpSpPr>
        <p:grpSpPr>
          <a:xfrm>
            <a:off x="1473152" y="2259594"/>
            <a:ext cx="6197696" cy="1588201"/>
            <a:chOff x="6301042" y="4227741"/>
            <a:chExt cx="11566632" cy="3046801"/>
          </a:xfrm>
        </p:grpSpPr>
        <p:grpSp>
          <p:nvGrpSpPr>
            <p:cNvPr id="112" name="Google Shape;112;p4">
              <a:extLst>
                <a:ext uri="{FF2B5EF4-FFF2-40B4-BE49-F238E27FC236}">
                  <a16:creationId xmlns:a16="http://schemas.microsoft.com/office/drawing/2014/main" id="{E702D530-6BEA-500C-810D-7F29D8B35676}"/>
                </a:ext>
              </a:extLst>
            </p:cNvPr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113" name="Google Shape;113;p4">
                <a:extLst>
                  <a:ext uri="{FF2B5EF4-FFF2-40B4-BE49-F238E27FC236}">
                    <a16:creationId xmlns:a16="http://schemas.microsoft.com/office/drawing/2014/main" id="{81327669-7137-8020-BEB4-78A638B20FD2}"/>
                  </a:ext>
                </a:extLst>
              </p:cNvPr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" name="Google Shape;114;p4">
                <a:extLst>
                  <a:ext uri="{FF2B5EF4-FFF2-40B4-BE49-F238E27FC236}">
                    <a16:creationId xmlns:a16="http://schemas.microsoft.com/office/drawing/2014/main" id="{E7963B07-6D4A-E44F-3742-FFDB004B5E9C}"/>
                  </a:ext>
                </a:extLst>
              </p:cNvPr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5" name="Google Shape;115;p4">
              <a:extLst>
                <a:ext uri="{FF2B5EF4-FFF2-40B4-BE49-F238E27FC236}">
                  <a16:creationId xmlns:a16="http://schemas.microsoft.com/office/drawing/2014/main" id="{403DC421-6B12-E801-E419-F3D0E77A20C7}"/>
                </a:ext>
              </a:extLst>
            </p:cNvPr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116" name="Google Shape;116;p4">
                <a:extLst>
                  <a:ext uri="{FF2B5EF4-FFF2-40B4-BE49-F238E27FC236}">
                    <a16:creationId xmlns:a16="http://schemas.microsoft.com/office/drawing/2014/main" id="{C502955D-D5F4-1682-EF3F-19FBA4F2183E}"/>
                  </a:ext>
                </a:extLst>
              </p:cNvPr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4">
                <a:extLst>
                  <a:ext uri="{FF2B5EF4-FFF2-40B4-BE49-F238E27FC236}">
                    <a16:creationId xmlns:a16="http://schemas.microsoft.com/office/drawing/2014/main" id="{00EAA630-823A-5E07-1744-58A87188817A}"/>
                  </a:ext>
                </a:extLst>
              </p:cNvPr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77552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F437-6F5A-21D7-FE3F-0EF196CD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 data in patients with NSCLC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7ADD2-1ACD-2907-E427-7FD5C8216C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684" y="1375675"/>
            <a:ext cx="6810632" cy="3431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A41DF6-7022-20CC-6966-CF3335DD9AD0}"/>
              </a:ext>
            </a:extLst>
          </p:cNvPr>
          <p:cNvSpPr txBox="1"/>
          <p:nvPr/>
        </p:nvSpPr>
        <p:spPr>
          <a:xfrm>
            <a:off x="3245708" y="4967416"/>
            <a:ext cx="4440639" cy="30777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3.2 mg/kg, 4.8 mg/kg, followed by 6.4 mg/kg IV Q3W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BC37DE-6289-2F27-882C-5DDF623052D2}"/>
              </a:ext>
            </a:extLst>
          </p:cNvPr>
          <p:cNvSpPr/>
          <p:nvPr/>
        </p:nvSpPr>
        <p:spPr>
          <a:xfrm>
            <a:off x="1334530" y="4316627"/>
            <a:ext cx="1466335" cy="3624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39650AE2-8F27-C0F8-C5DA-FEA99199B73A}"/>
              </a:ext>
            </a:extLst>
          </p:cNvPr>
          <p:cNvCxnSpPr>
            <a:stCxn id="5" idx="1"/>
          </p:cNvCxnSpPr>
          <p:nvPr/>
        </p:nvCxnSpPr>
        <p:spPr>
          <a:xfrm rot="10800000">
            <a:off x="2075936" y="4679093"/>
            <a:ext cx="1169773" cy="442213"/>
          </a:xfrm>
          <a:prstGeom prst="curvedConnector3">
            <a:avLst>
              <a:gd name="adj1" fmla="val 100000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DAFF-BA07-7DBD-1234-7E0A68C9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Overall Response Rate (ORR)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C84C0-AEFF-B0C1-B082-E31FEF4E5D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591" y="991371"/>
            <a:ext cx="5746818" cy="42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7E20-BB25-F3E2-5FE0-5260E51A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Logistic regression models fit in Stan/brms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446F8-DF83-3F01-50EB-BBD7B0355B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084" y="1671188"/>
            <a:ext cx="3721830" cy="368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CBF90B-742C-1257-9FE2-951B63282C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476" y="3251472"/>
            <a:ext cx="4363045" cy="182639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40A65C-7248-5380-D09F-AF5706F5C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sz="1600" dirty="0"/>
              <a:t>sing weakly-informative priors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74C9F-99E1-8514-3632-9C75F233C07B}"/>
              </a:ext>
            </a:extLst>
          </p:cNvPr>
          <p:cNvSpPr txBox="1"/>
          <p:nvPr/>
        </p:nvSpPr>
        <p:spPr>
          <a:xfrm>
            <a:off x="2285998" y="2334280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 is either </a:t>
            </a:r>
            <a:r>
              <a:rPr lang="en-US" sz="14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en-US" sz="1400" baseline="-250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max</a:t>
            </a:r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en-US" sz="1400" baseline="-250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trough</a:t>
            </a:r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or </a:t>
            </a:r>
            <a:r>
              <a:rPr lang="en-US" sz="14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en-US" sz="1400" baseline="-250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avg</a:t>
            </a:r>
            <a:r>
              <a:rPr lang="en-US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Cycle 1 or average of Cycles 1 to 3</a:t>
            </a:r>
          </a:p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either anti-HER3-ac-DXd or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DXd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AD128-3BE8-5B54-A4E6-AEFA7D792898}"/>
              </a:ext>
            </a:extLst>
          </p:cNvPr>
          <p:cNvSpPr txBox="1"/>
          <p:nvPr/>
        </p:nvSpPr>
        <p:spPr>
          <a:xfrm>
            <a:off x="1713470" y="5077863"/>
            <a:ext cx="5933034" cy="461665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3 ⨉ 2 ⨉ 2 ⨉ 4 = 48 possible base models!</a:t>
            </a:r>
          </a:p>
        </p:txBody>
      </p:sp>
    </p:spTree>
    <p:extLst>
      <p:ext uri="{BB962C8B-B14F-4D97-AF65-F5344CB8AC3E}">
        <p14:creationId xmlns:p14="http://schemas.microsoft.com/office/powerpoint/2010/main" val="35685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EAF2-2E78-27FB-F0B4-1C0B0082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ORR: Causal inference suggests including titration regimen flag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6A272-5444-AF0C-BB9C-293B5AC0C2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38" y="2010031"/>
            <a:ext cx="3545973" cy="2167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C0D49-25F9-BCC8-E75C-9009054AB4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144" y="1606377"/>
            <a:ext cx="1981325" cy="2799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558FB-0C7D-B625-5E3B-5E64ECC7D3C5}"/>
              </a:ext>
            </a:extLst>
          </p:cNvPr>
          <p:cNvSpPr txBox="1"/>
          <p:nvPr/>
        </p:nvSpPr>
        <p:spPr>
          <a:xfrm>
            <a:off x="3674076" y="4547788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www.dagitty.net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/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dags.html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164AC7-8365-73C5-5C3B-B5FA5AB21836}"/>
              </a:ext>
            </a:extLst>
          </p:cNvPr>
          <p:cNvSpPr txBox="1"/>
          <p:nvPr/>
        </p:nvSpPr>
        <p:spPr>
          <a:xfrm>
            <a:off x="1507524" y="5007944"/>
            <a:ext cx="6516528" cy="461665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3 ⨉ 2 ⨉ 2 ⨉ 2 ⨉ 4 = 96 possible base models!</a:t>
            </a:r>
          </a:p>
        </p:txBody>
      </p:sp>
    </p:spTree>
    <p:extLst>
      <p:ext uri="{BB962C8B-B14F-4D97-AF65-F5344CB8AC3E}">
        <p14:creationId xmlns:p14="http://schemas.microsoft.com/office/powerpoint/2010/main" val="17486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A7974-7D5B-1BFB-F2AA-6E62B3F19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1A51-AC63-C980-169D-95C7D2A1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Exposure metric and ER function selected using ELPD &amp; VPCs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EDF5F-8617-8824-7DD6-60681827B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(Expected Log Pointwise Density: higher is better!)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5E5E5-4AEB-0828-D1C7-488C8B4CCC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89" y="1472076"/>
            <a:ext cx="7863961" cy="31823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8768AF-31BF-7624-50B5-4492DE43F370}"/>
              </a:ext>
            </a:extLst>
          </p:cNvPr>
          <p:cNvSpPr/>
          <p:nvPr/>
        </p:nvSpPr>
        <p:spPr>
          <a:xfrm>
            <a:off x="651389" y="1977081"/>
            <a:ext cx="7973627" cy="3130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1438-1FB3-14E4-26E0-F73692CF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Covariate “selection” using horseshoe priors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1E6A8E-B37A-D4DF-A8DB-43F25D79C58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10352" y="1098528"/>
            <a:ext cx="4492308" cy="364125"/>
          </a:xfrm>
        </p:spPr>
        <p:txBody>
          <a:bodyPr/>
          <a:lstStyle/>
          <a:p>
            <a:r>
              <a:rPr lang="en-US" dirty="0"/>
              <a:t>Main effects (intercept) and interactions (slope)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C767F-A6A4-C738-6A58-47BC97490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352" y="1462653"/>
            <a:ext cx="4728825" cy="2419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sex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race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country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bodyweight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tumor size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ECOG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prior chemotherapy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prior immunotherapy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 of prior lines of therapy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prior third-generation TKI therapy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HER3 membrane staining (2+/3+) ≥75%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baseline bone/liver/brain metastasis</a:t>
            </a:r>
          </a:p>
          <a:p>
            <a:pPr>
              <a:lnSpc>
                <a:spcPct val="100000"/>
              </a:lnSpc>
            </a:pPr>
            <a:r>
              <a:rPr lang="en-US" sz="1600" i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EGFR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mutations</a:t>
            </a:r>
            <a:r>
              <a:rPr lang="en-US" sz="12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58BD3-2F4B-373F-16D3-34B9DC8419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727" y="3334265"/>
            <a:ext cx="1437267" cy="1351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2CBBCA-2F70-3958-9656-59F0751D5EA4}"/>
              </a:ext>
            </a:extLst>
          </p:cNvPr>
          <p:cNvSpPr txBox="1"/>
          <p:nvPr/>
        </p:nvSpPr>
        <p:spPr>
          <a:xfrm>
            <a:off x="4431958" y="4685658"/>
            <a:ext cx="4530810" cy="738664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Priors selected such that the proportion of non-negligible main effects and interaction effects were 1/2 and 1/4, respectively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5B65ED-5B33-5871-E584-50C56EA7D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853" y="905774"/>
            <a:ext cx="3141017" cy="24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6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>
            <a:off x="3644786" y="1545565"/>
            <a:ext cx="449888" cy="44988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80;p3"/>
          <p:cNvCxnSpPr>
            <a:endCxn id="79" idx="2"/>
          </p:cNvCxnSpPr>
          <p:nvPr/>
        </p:nvCxnSpPr>
        <p:spPr>
          <a:xfrm>
            <a:off x="2971286" y="1770509"/>
            <a:ext cx="6735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3"/>
          <p:cNvSpPr txBox="1"/>
          <p:nvPr/>
        </p:nvSpPr>
        <p:spPr>
          <a:xfrm>
            <a:off x="3693528" y="1616066"/>
            <a:ext cx="352463" cy="30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01</a:t>
            </a:r>
            <a:endParaRPr sz="16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4441438" y="1660877"/>
            <a:ext cx="3546760" cy="21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Brief intro to ADCs 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patritumab deruxtecan (HER3-DXd)</a:t>
            </a:r>
            <a:endParaRPr sz="1600" b="1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3644786" y="2160078"/>
            <a:ext cx="449888" cy="4498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3"/>
          <p:cNvCxnSpPr>
            <a:endCxn id="84" idx="2"/>
          </p:cNvCxnSpPr>
          <p:nvPr/>
        </p:nvCxnSpPr>
        <p:spPr>
          <a:xfrm>
            <a:off x="2971286" y="2385022"/>
            <a:ext cx="6735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3"/>
          <p:cNvSpPr txBox="1"/>
          <p:nvPr/>
        </p:nvSpPr>
        <p:spPr>
          <a:xfrm>
            <a:off x="3693528" y="2230578"/>
            <a:ext cx="352463" cy="33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02</a:t>
            </a:r>
            <a:endParaRPr sz="16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4441438" y="2275390"/>
            <a:ext cx="3013805" cy="21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HER3-DXd population PK</a:t>
            </a:r>
            <a:endParaRPr sz="1600" b="1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3644786" y="2774591"/>
            <a:ext cx="449888" cy="449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3"/>
          <p:cNvCxnSpPr>
            <a:endCxn id="89" idx="2"/>
          </p:cNvCxnSpPr>
          <p:nvPr/>
        </p:nvCxnSpPr>
        <p:spPr>
          <a:xfrm>
            <a:off x="2971286" y="2999535"/>
            <a:ext cx="673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3"/>
          <p:cNvSpPr txBox="1"/>
          <p:nvPr/>
        </p:nvSpPr>
        <p:spPr>
          <a:xfrm>
            <a:off x="3693528" y="2845091"/>
            <a:ext cx="352463" cy="33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03</a:t>
            </a:r>
            <a:endParaRPr sz="16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4441438" y="2889903"/>
            <a:ext cx="3788162" cy="21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HER3-DXd efficacy exposure-response</a:t>
            </a:r>
            <a:endParaRPr sz="16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3644786" y="3389103"/>
            <a:ext cx="449888" cy="4498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p3"/>
          <p:cNvCxnSpPr>
            <a:endCxn id="94" idx="2"/>
          </p:cNvCxnSpPr>
          <p:nvPr/>
        </p:nvCxnSpPr>
        <p:spPr>
          <a:xfrm>
            <a:off x="2971286" y="3614047"/>
            <a:ext cx="6735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3"/>
          <p:cNvSpPr txBox="1"/>
          <p:nvPr/>
        </p:nvSpPr>
        <p:spPr>
          <a:xfrm>
            <a:off x="3693528" y="3459604"/>
            <a:ext cx="352463" cy="33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04</a:t>
            </a:r>
            <a:endParaRPr sz="16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441438" y="3504416"/>
            <a:ext cx="3546760" cy="21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HER3-DXd safety exposure-response</a:t>
            </a:r>
            <a:endParaRPr lang="en-US" sz="16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3644786" y="4003616"/>
            <a:ext cx="449888" cy="4498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3"/>
          <p:cNvCxnSpPr>
            <a:endCxn id="99" idx="2"/>
          </p:cNvCxnSpPr>
          <p:nvPr/>
        </p:nvCxnSpPr>
        <p:spPr>
          <a:xfrm>
            <a:off x="2971286" y="4228560"/>
            <a:ext cx="6735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3"/>
          <p:cNvSpPr txBox="1"/>
          <p:nvPr/>
        </p:nvSpPr>
        <p:spPr>
          <a:xfrm>
            <a:off x="3693528" y="4074117"/>
            <a:ext cx="352463" cy="33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05</a:t>
            </a:r>
            <a:endParaRPr sz="16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4441438" y="4118928"/>
            <a:ext cx="2156175" cy="21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Summary</a:t>
            </a:r>
            <a:endParaRPr sz="1600" b="1" i="0" u="none" strike="noStrike" cap="none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628650" y="545401"/>
            <a:ext cx="7886700" cy="43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400"/>
              <a:buFont typeface="Roboto Medium"/>
              <a:buNone/>
            </a:pPr>
            <a:r>
              <a:rPr lang="en-US" dirty="0"/>
              <a:t>Overview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56BE-93C4-19A2-108E-38DB24B3A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D4F9DE-4E9D-0C10-B20D-85EEA0CA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describes the data well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58E257-BB74-0E5B-6C74-93B0F6D67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2EBF45-E8F8-04CA-7CEF-F15C71DC29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60" y="1260390"/>
            <a:ext cx="3496970" cy="37626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0FF4BE-11AF-9127-4F44-51234A596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92" y="1431004"/>
            <a:ext cx="4797245" cy="34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CB9FD7-7739-357C-41A5-F5AE4037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Most covariate effect estimates shrink to zero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50DC27-34AB-1EE1-6B55-AFF540097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graph of a patient's reaction&#10;&#10;Description automatically generated with medium confidence">
            <a:extLst>
              <a:ext uri="{FF2B5EF4-FFF2-40B4-BE49-F238E27FC236}">
                <a16:creationId xmlns:a16="http://schemas.microsoft.com/office/drawing/2014/main" id="{D5FE29CF-49B6-95C3-5917-8E6F8AAA2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0" t="11042"/>
          <a:stretch/>
        </p:blipFill>
        <p:spPr bwMode="auto">
          <a:xfrm>
            <a:off x="2125967" y="1056232"/>
            <a:ext cx="4892065" cy="4161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877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7B41-DFAA-B66F-98E7-CB5C93F2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Progression-Free Survival (PFS)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4F5A9-DB09-3699-3186-4382CF7CBC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691" y="855505"/>
            <a:ext cx="5578618" cy="44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3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C6F3-131E-FA25-5E31-25A19916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Dose reductions and discontinuations were common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D4A17-58A7-3AB9-4A51-4F48EF7024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57" y="1886464"/>
            <a:ext cx="4435018" cy="2654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61137F-C0D4-DDB5-DE44-E34E664F1E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982" y="1886464"/>
            <a:ext cx="4435018" cy="265448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A78E3A-7735-E7E9-25AC-FEAD7288B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99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F262-8296-E813-4777-E0E2D17B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PFS modeled with time-varying exposure &amp; hazard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DDC5F-DE55-6CBC-6809-F72A34E3B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Piecewise exponential time-to-event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B1946-6154-56E0-08CB-3291D9943B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29" y="1511987"/>
            <a:ext cx="4307017" cy="65011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041D7-88C3-73DE-29A7-3B34EA038AE1}"/>
              </a:ext>
            </a:extLst>
          </p:cNvPr>
          <p:cNvSpPr txBox="1">
            <a:spLocks/>
          </p:cNvSpPr>
          <p:nvPr/>
        </p:nvSpPr>
        <p:spPr>
          <a:xfrm>
            <a:off x="353921" y="2518423"/>
            <a:ext cx="4728825" cy="2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to"/>
              <a:buNone/>
              <a:defRPr sz="1600" b="1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Same exposure metrics as ORR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Same ER functions as ORR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Same covariates as ORR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Spike &amp; slab priors for covariates (shrinkage prior like horseshoe)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Interval censoring and right censoring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Parametric time-to-event models also considered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10E40-C01D-DF86-EEA7-64DEF0949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333" y="1136433"/>
            <a:ext cx="3141017" cy="2428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8CE5E9-A5CD-01D2-135B-7771EFC897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768" y="3645125"/>
            <a:ext cx="1803516" cy="142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C4CF4-4CB3-F913-C649-67967FD6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Same exposure &amp; ER function as ORR comparable to “best”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623E7-062E-6A17-5A71-45996FD95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(Expected Log Pointwise Density: higher is better!)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52BBD-10CA-442B-7CD9-4D45847A3D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251" y="1494397"/>
            <a:ext cx="6563498" cy="30589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C32FBD-3A02-E7B2-6822-46990A745650}"/>
              </a:ext>
            </a:extLst>
          </p:cNvPr>
          <p:cNvSpPr/>
          <p:nvPr/>
        </p:nvSpPr>
        <p:spPr>
          <a:xfrm>
            <a:off x="1392195" y="3278660"/>
            <a:ext cx="6461554" cy="3130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737DD-08C5-E14C-7267-523D40F39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B4D85B-5099-133D-1264-F9804361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describes the data well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39FD9E-902B-FC0F-CA7F-AA346E4BE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75C31-D998-FF2D-5959-BD59D02E0D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46" y="773125"/>
            <a:ext cx="4244330" cy="4438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E5B9B-DC81-3DC6-605A-FBADACCEB5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23" y="773124"/>
            <a:ext cx="4244331" cy="44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1AABC-7F24-65E5-AC31-23BD50655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E23FD2-0592-C4C2-A825-173F2831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Most covariate effect estimates shrink to zero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5D926-74BD-FB35-BC29-939261AEA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D20C2-7ACF-5C17-B516-7E7A5140AA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27" y="908155"/>
            <a:ext cx="8359346" cy="403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02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E16B-73AF-38B3-78EC-B223B4D2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Piecewise exponential model allows for arbitrary changes in hazard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0B39F-EB89-49A5-4620-83BF08CC7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42C82-1D09-C364-6796-CBC7C11A86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980" y="589852"/>
            <a:ext cx="4400040" cy="4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34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">
          <a:extLst>
            <a:ext uri="{FF2B5EF4-FFF2-40B4-BE49-F238E27FC236}">
              <a16:creationId xmlns:a16="http://schemas.microsoft.com/office/drawing/2014/main" id="{D0334371-1AAE-7F23-25C0-5B7C34556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4F5BF20D-7D98-EF40-27DA-CA25C2B0E121}"/>
              </a:ext>
            </a:extLst>
          </p:cNvPr>
          <p:cNvSpPr txBox="1"/>
          <p:nvPr/>
        </p:nvSpPr>
        <p:spPr>
          <a:xfrm>
            <a:off x="1546200" y="2496825"/>
            <a:ext cx="6051600" cy="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HER3-DXd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Safety Exposure-Response</a:t>
            </a:r>
            <a:endParaRPr lang="en-US" sz="3600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1" name="Google Shape;111;p4">
            <a:extLst>
              <a:ext uri="{FF2B5EF4-FFF2-40B4-BE49-F238E27FC236}">
                <a16:creationId xmlns:a16="http://schemas.microsoft.com/office/drawing/2014/main" id="{F3E90766-3695-BBBC-0254-56F402D99872}"/>
              </a:ext>
            </a:extLst>
          </p:cNvPr>
          <p:cNvGrpSpPr/>
          <p:nvPr/>
        </p:nvGrpSpPr>
        <p:grpSpPr>
          <a:xfrm>
            <a:off x="1473152" y="2259594"/>
            <a:ext cx="6197696" cy="1588201"/>
            <a:chOff x="6301042" y="4227741"/>
            <a:chExt cx="11566632" cy="3046801"/>
          </a:xfrm>
        </p:grpSpPr>
        <p:grpSp>
          <p:nvGrpSpPr>
            <p:cNvPr id="112" name="Google Shape;112;p4">
              <a:extLst>
                <a:ext uri="{FF2B5EF4-FFF2-40B4-BE49-F238E27FC236}">
                  <a16:creationId xmlns:a16="http://schemas.microsoft.com/office/drawing/2014/main" id="{C450B4F6-5E5A-E90E-0D4F-7DD695A88C54}"/>
                </a:ext>
              </a:extLst>
            </p:cNvPr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113" name="Google Shape;113;p4">
                <a:extLst>
                  <a:ext uri="{FF2B5EF4-FFF2-40B4-BE49-F238E27FC236}">
                    <a16:creationId xmlns:a16="http://schemas.microsoft.com/office/drawing/2014/main" id="{5F907509-D8EC-5B9A-A196-EFFF9480E428}"/>
                  </a:ext>
                </a:extLst>
              </p:cNvPr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" name="Google Shape;114;p4">
                <a:extLst>
                  <a:ext uri="{FF2B5EF4-FFF2-40B4-BE49-F238E27FC236}">
                    <a16:creationId xmlns:a16="http://schemas.microsoft.com/office/drawing/2014/main" id="{35C39947-A273-0C49-DE18-885478736DB7}"/>
                  </a:ext>
                </a:extLst>
              </p:cNvPr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5" name="Google Shape;115;p4">
              <a:extLst>
                <a:ext uri="{FF2B5EF4-FFF2-40B4-BE49-F238E27FC236}">
                  <a16:creationId xmlns:a16="http://schemas.microsoft.com/office/drawing/2014/main" id="{2BD3C54A-8236-9BDF-AC35-5A299EB02AC6}"/>
                </a:ext>
              </a:extLst>
            </p:cNvPr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116" name="Google Shape;116;p4">
                <a:extLst>
                  <a:ext uri="{FF2B5EF4-FFF2-40B4-BE49-F238E27FC236}">
                    <a16:creationId xmlns:a16="http://schemas.microsoft.com/office/drawing/2014/main" id="{64DF3E8C-06AA-23F9-F0F9-99551F530D21}"/>
                  </a:ext>
                </a:extLst>
              </p:cNvPr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4">
                <a:extLst>
                  <a:ext uri="{FF2B5EF4-FFF2-40B4-BE49-F238E27FC236}">
                    <a16:creationId xmlns:a16="http://schemas.microsoft.com/office/drawing/2014/main" id="{3D6F8A79-BB1C-2E3B-EA0F-E8FC1FA6C8E3}"/>
                  </a:ext>
                </a:extLst>
              </p:cNvPr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48800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1546204" y="2496824"/>
            <a:ext cx="6051600" cy="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88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Intro to ADCs</a:t>
            </a:r>
            <a:endParaRPr sz="4688" b="1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1" name="Google Shape;111;p4"/>
          <p:cNvGrpSpPr/>
          <p:nvPr/>
        </p:nvGrpSpPr>
        <p:grpSpPr>
          <a:xfrm>
            <a:off x="2403257" y="2286225"/>
            <a:ext cx="4337487" cy="1142550"/>
            <a:chOff x="6301042" y="4227741"/>
            <a:chExt cx="11566632" cy="3046801"/>
          </a:xfrm>
        </p:grpSpPr>
        <p:grpSp>
          <p:nvGrpSpPr>
            <p:cNvPr id="112" name="Google Shape;112;p4"/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113" name="Google Shape;113;p4"/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5" name="Google Shape;115;p4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116" name="Google Shape;116;p4"/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F884-DAC6-B1CB-678D-90138AF4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Safety endpoints modeled as either binary or time-to-event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4620C-9546-7871-47D3-59BA4521B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time of first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A2C1B-F2C4-5E0D-CC83-34806A710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2" y="1622853"/>
            <a:ext cx="4753095" cy="3075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139959-EDC7-EF5B-E06F-0A1326148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087" y="1029865"/>
            <a:ext cx="4324865" cy="41993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336781-3013-A056-DD89-18D3AC948717}"/>
              </a:ext>
            </a:extLst>
          </p:cNvPr>
          <p:cNvSpPr/>
          <p:nvPr/>
        </p:nvSpPr>
        <p:spPr>
          <a:xfrm>
            <a:off x="90780" y="2240692"/>
            <a:ext cx="4687519" cy="18946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8394EF-C3F2-1F0B-E497-EE4C52E6193F}"/>
              </a:ext>
            </a:extLst>
          </p:cNvPr>
          <p:cNvSpPr/>
          <p:nvPr/>
        </p:nvSpPr>
        <p:spPr>
          <a:xfrm>
            <a:off x="90780" y="2579522"/>
            <a:ext cx="4687519" cy="18946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8F2C8C-395C-003E-FDA7-11049B05D956}"/>
              </a:ext>
            </a:extLst>
          </p:cNvPr>
          <p:cNvSpPr/>
          <p:nvPr/>
        </p:nvSpPr>
        <p:spPr>
          <a:xfrm>
            <a:off x="90780" y="3258065"/>
            <a:ext cx="4687519" cy="18946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7FA445-C317-734F-6CF3-1A1EE83A39D4}"/>
              </a:ext>
            </a:extLst>
          </p:cNvPr>
          <p:cNvSpPr/>
          <p:nvPr/>
        </p:nvSpPr>
        <p:spPr>
          <a:xfrm>
            <a:off x="4983892" y="3654994"/>
            <a:ext cx="4102116" cy="15742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6A98-DBC1-121B-F0FD-6C1BE1A1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associations were with </a:t>
            </a:r>
            <a:r>
              <a:rPr lang="en-US" dirty="0" err="1"/>
              <a:t>DXd</a:t>
            </a:r>
            <a:r>
              <a:rPr lang="en-US" dirty="0"/>
              <a:t> exposure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F3D63-9F70-BF45-50E0-1A013F9E5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45F011-DC90-8EEA-349A-AA10CABCE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781287"/>
              </p:ext>
            </p:extLst>
          </p:nvPr>
        </p:nvGraphicFramePr>
        <p:xfrm>
          <a:off x="829190" y="1314429"/>
          <a:ext cx="7485620" cy="3627442"/>
        </p:xfrm>
        <a:graphic>
          <a:graphicData uri="http://schemas.openxmlformats.org/drawingml/2006/table">
            <a:tbl>
              <a:tblPr firstRow="1" firstCol="1" bandRow="1">
                <a:tableStyleId>{F41DE252-7CD2-4460-B8B3-D048F096D646}</a:tableStyleId>
              </a:tblPr>
              <a:tblGrid>
                <a:gridCol w="2968629">
                  <a:extLst>
                    <a:ext uri="{9D8B030D-6E8A-4147-A177-3AD203B41FA5}">
                      <a16:colId xmlns:a16="http://schemas.microsoft.com/office/drawing/2014/main" val="574187839"/>
                    </a:ext>
                  </a:extLst>
                </a:gridCol>
                <a:gridCol w="2449840">
                  <a:extLst>
                    <a:ext uri="{9D8B030D-6E8A-4147-A177-3AD203B41FA5}">
                      <a16:colId xmlns:a16="http://schemas.microsoft.com/office/drawing/2014/main" val="1044085222"/>
                    </a:ext>
                  </a:extLst>
                </a:gridCol>
                <a:gridCol w="2067151">
                  <a:extLst>
                    <a:ext uri="{9D8B030D-6E8A-4147-A177-3AD203B41FA5}">
                      <a16:colId xmlns:a16="http://schemas.microsoft.com/office/drawing/2014/main" val="3545007145"/>
                    </a:ext>
                  </a:extLst>
                </a:gridCol>
              </a:tblGrid>
              <a:tr h="536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Safety endpoint</a:t>
                      </a: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Best-fitting analyte and PK exposure metric</a:t>
                      </a: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Influential and significant covariates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1469387601"/>
                  </a:ext>
                </a:extLst>
              </a:tr>
              <a:tr h="19320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Grade ≥3 TEAE</a:t>
                      </a:r>
                    </a:p>
                  </a:txBody>
                  <a:tcPr marL="51456" marR="51456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Cycle 1 DXd C</a:t>
                      </a:r>
                      <a:r>
                        <a:rPr lang="en-US" sz="1200" baseline="-250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avg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Age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2609944849"/>
                  </a:ext>
                </a:extLst>
              </a:tr>
              <a:tr h="19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Race: Asian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2338154438"/>
                  </a:ext>
                </a:extLst>
              </a:tr>
              <a:tr h="19320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Serious AE</a:t>
                      </a:r>
                    </a:p>
                  </a:txBody>
                  <a:tcPr marL="51456" marR="51456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Cycle 1 DXd C</a:t>
                      </a:r>
                      <a:r>
                        <a:rPr lang="en-US" sz="1200" baseline="-250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avg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Age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3515529774"/>
                  </a:ext>
                </a:extLst>
              </a:tr>
              <a:tr h="19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Country of origin: Japan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1625743639"/>
                  </a:ext>
                </a:extLst>
              </a:tr>
              <a:tr h="193200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Grade ≥3 platelet count decrease</a:t>
                      </a:r>
                    </a:p>
                  </a:txBody>
                  <a:tcPr marL="51456" marR="51456" marT="0" marB="0"/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Cycle 1 DXd C</a:t>
                      </a:r>
                      <a:r>
                        <a:rPr lang="en-US" sz="1200" baseline="-250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max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Baseline </a:t>
                      </a:r>
                      <a:r>
                        <a:rPr lang="en-US" sz="1200" b="1" dirty="0" err="1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hemoglobin</a:t>
                      </a:r>
                      <a:r>
                        <a:rPr lang="en-US" sz="1200" b="1" baseline="30000" dirty="0" err="1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306050841"/>
                  </a:ext>
                </a:extLst>
              </a:tr>
              <a:tr h="19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Baseline platelet </a:t>
                      </a:r>
                      <a:r>
                        <a:rPr lang="en-US" sz="1200" b="1" dirty="0" err="1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count</a:t>
                      </a:r>
                      <a:r>
                        <a:rPr lang="en-US" sz="1200" b="1" baseline="30000" dirty="0" err="1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2005947882"/>
                  </a:ext>
                </a:extLst>
              </a:tr>
              <a:tr h="19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Race: Asian</a:t>
                      </a:r>
                      <a:r>
                        <a:rPr lang="en-US" sz="1200" b="1" baseline="300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2525269115"/>
                  </a:ext>
                </a:extLst>
              </a:tr>
              <a:tr h="19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Tumor type: Breast cancer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842242994"/>
                  </a:ext>
                </a:extLst>
              </a:tr>
              <a:tr h="193200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Grade ≥3 neutrophil count decrease</a:t>
                      </a:r>
                    </a:p>
                  </a:txBody>
                  <a:tcPr marL="51456" marR="51456" marT="0" marB="0"/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Cycle 1 DXd C</a:t>
                      </a:r>
                      <a:r>
                        <a:rPr lang="en-US" sz="1200" baseline="-250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max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Weight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2488984009"/>
                  </a:ext>
                </a:extLst>
              </a:tr>
              <a:tr h="19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Baseline hemoglobin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2283718393"/>
                  </a:ext>
                </a:extLst>
              </a:tr>
              <a:tr h="19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Baseline neutrophil </a:t>
                      </a:r>
                      <a:r>
                        <a:rPr lang="en-US" sz="1200" b="1" dirty="0" err="1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count</a:t>
                      </a:r>
                      <a:r>
                        <a:rPr lang="en-US" sz="1200" b="1" baseline="30000" dirty="0" err="1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1024708577"/>
                  </a:ext>
                </a:extLst>
              </a:tr>
              <a:tr h="19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Country of origin: </a:t>
                      </a:r>
                      <a:r>
                        <a:rPr lang="en-US" sz="1200" b="1" dirty="0" err="1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Japan</a:t>
                      </a:r>
                      <a:r>
                        <a:rPr lang="en-US" sz="1200" b="1" baseline="30000" dirty="0" err="1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</a:t>
                      </a: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737351879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Grade ≥2 nausea or vomiting</a:t>
                      </a: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Cycle 1 anti-HER3-ac-DXd C</a:t>
                      </a:r>
                      <a:r>
                        <a:rPr lang="en-US" sz="1200" baseline="-250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avg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None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2651980336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Any grade adjudicated drug-related ILD</a:t>
                      </a: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Anti-HER3-ac-DXd C</a:t>
                      </a:r>
                      <a:r>
                        <a:rPr lang="en-US" sz="1200" baseline="-250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max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None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1290906727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AE leading to dose reduction</a:t>
                      </a: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DXd C</a:t>
                      </a:r>
                      <a:r>
                        <a:rPr lang="en-US" sz="1200" baseline="-250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max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Age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3390363731"/>
                  </a:ext>
                </a:extLst>
              </a:tr>
              <a:tr h="193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AE leading to discontinuation</a:t>
                      </a: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DXd C</a:t>
                      </a:r>
                      <a:r>
                        <a:rPr lang="en-US" sz="1200" baseline="-2500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avg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456" marR="5145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None</a:t>
                      </a:r>
                    </a:p>
                  </a:txBody>
                  <a:tcPr marL="51456" marR="51456" marT="0" marB="0"/>
                </a:tc>
                <a:extLst>
                  <a:ext uri="{0D108BD9-81ED-4DB2-BD59-A6C34878D82A}">
                    <a16:rowId xmlns:a16="http://schemas.microsoft.com/office/drawing/2014/main" val="275602929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B9B4973-A7DD-0645-2D45-EE4F5642AFFB}"/>
              </a:ext>
            </a:extLst>
          </p:cNvPr>
          <p:cNvSpPr/>
          <p:nvPr/>
        </p:nvSpPr>
        <p:spPr>
          <a:xfrm>
            <a:off x="6236043" y="2611395"/>
            <a:ext cx="1853514" cy="626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6A1B89-8211-EEEA-B1B5-482DF4235F48}"/>
              </a:ext>
            </a:extLst>
          </p:cNvPr>
          <p:cNvSpPr/>
          <p:nvPr/>
        </p:nvSpPr>
        <p:spPr>
          <a:xfrm>
            <a:off x="6236043" y="3756454"/>
            <a:ext cx="1853514" cy="432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2A6F-DD9A-F8C8-207B-C336E9C9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Only a handful of significant covariates on safety endpoints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3C6AC-E36F-6915-2248-6CB1E0C1F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12D2D-ABA0-671C-42F2-4D800CEA36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96" y="773126"/>
            <a:ext cx="2750335" cy="4396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16808-58AB-2783-D299-8BEBFBB5D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832" y="773126"/>
            <a:ext cx="2750335" cy="4396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C188E6-2B57-1E73-4104-E311CF250F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169" y="1127968"/>
            <a:ext cx="2750335" cy="36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2A85-C99E-CFA7-50AC-87997A57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Population simulations support 5.6 mg/kg over up-titration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63477-9990-4B82-7F1A-6DA7C41A1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5DB1A-3E1A-450A-061A-F90419F483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4" y="633080"/>
            <a:ext cx="7346092" cy="3946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367BE9-E933-6415-EE30-EEFCFF817928}"/>
              </a:ext>
            </a:extLst>
          </p:cNvPr>
          <p:cNvSpPr txBox="1"/>
          <p:nvPr/>
        </p:nvSpPr>
        <p:spPr>
          <a:xfrm>
            <a:off x="5239265" y="984285"/>
            <a:ext cx="39047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3.2 mg/kg, 4.8 mg/kg, followed by 6.4 mg/kg IV Q3W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032CB-E14B-0BCD-E68D-866520A93B1E}"/>
              </a:ext>
            </a:extLst>
          </p:cNvPr>
          <p:cNvSpPr txBox="1"/>
          <p:nvPr/>
        </p:nvSpPr>
        <p:spPr>
          <a:xfrm>
            <a:off x="0" y="4598907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1200"/>
              </a:spcAft>
            </a:pPr>
            <a:r>
              <a:rPr lang="en-US" sz="12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AEDC, adverse events leading to discontinuation; AEDR, adverse events leading to dose interruption; </a:t>
            </a:r>
            <a:r>
              <a:rPr lang="en-US" sz="12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DXd</a:t>
            </a:r>
            <a:r>
              <a:rPr lang="en-US" sz="12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deruxtecan; HER3, human epidermal growth factor receptor 3; ILD, interstitial lung disease; NEUT, neutrophil count decrease; NV, nausea or vomiting; PLAT, platelet count decrease; Q3W, every 3 weeks; SAE, serious adverse event; TEAE, treatment-emergent adverse event.</a:t>
            </a:r>
          </a:p>
        </p:txBody>
      </p:sp>
    </p:spTree>
    <p:extLst>
      <p:ext uri="{BB962C8B-B14F-4D97-AF65-F5344CB8AC3E}">
        <p14:creationId xmlns:p14="http://schemas.microsoft.com/office/powerpoint/2010/main" val="3543590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">
          <a:extLst>
            <a:ext uri="{FF2B5EF4-FFF2-40B4-BE49-F238E27FC236}">
              <a16:creationId xmlns:a16="http://schemas.microsoft.com/office/drawing/2014/main" id="{8CB98DEF-945E-C76D-8C59-279F75C44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2302D053-CBCD-4D91-A077-601FE08E5E31}"/>
              </a:ext>
            </a:extLst>
          </p:cNvPr>
          <p:cNvSpPr txBox="1"/>
          <p:nvPr/>
        </p:nvSpPr>
        <p:spPr>
          <a:xfrm>
            <a:off x="1546200" y="2496825"/>
            <a:ext cx="6051600" cy="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Summary</a:t>
            </a:r>
          </a:p>
        </p:txBody>
      </p:sp>
      <p:grpSp>
        <p:nvGrpSpPr>
          <p:cNvPr id="111" name="Google Shape;111;p4">
            <a:extLst>
              <a:ext uri="{FF2B5EF4-FFF2-40B4-BE49-F238E27FC236}">
                <a16:creationId xmlns:a16="http://schemas.microsoft.com/office/drawing/2014/main" id="{EDFF9B90-E1E3-7D2F-8B18-8F96B757C1A7}"/>
              </a:ext>
            </a:extLst>
          </p:cNvPr>
          <p:cNvGrpSpPr/>
          <p:nvPr/>
        </p:nvGrpSpPr>
        <p:grpSpPr>
          <a:xfrm>
            <a:off x="1473152" y="2259594"/>
            <a:ext cx="6197696" cy="1588201"/>
            <a:chOff x="6301042" y="4227741"/>
            <a:chExt cx="11566632" cy="3046801"/>
          </a:xfrm>
        </p:grpSpPr>
        <p:grpSp>
          <p:nvGrpSpPr>
            <p:cNvPr id="112" name="Google Shape;112;p4">
              <a:extLst>
                <a:ext uri="{FF2B5EF4-FFF2-40B4-BE49-F238E27FC236}">
                  <a16:creationId xmlns:a16="http://schemas.microsoft.com/office/drawing/2014/main" id="{7AB24299-45E6-A4C6-4533-098B2F211757}"/>
                </a:ext>
              </a:extLst>
            </p:cNvPr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113" name="Google Shape;113;p4">
                <a:extLst>
                  <a:ext uri="{FF2B5EF4-FFF2-40B4-BE49-F238E27FC236}">
                    <a16:creationId xmlns:a16="http://schemas.microsoft.com/office/drawing/2014/main" id="{8F9068F1-2D6C-A9A9-7D79-AFD9C4833A94}"/>
                  </a:ext>
                </a:extLst>
              </p:cNvPr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" name="Google Shape;114;p4">
                <a:extLst>
                  <a:ext uri="{FF2B5EF4-FFF2-40B4-BE49-F238E27FC236}">
                    <a16:creationId xmlns:a16="http://schemas.microsoft.com/office/drawing/2014/main" id="{FD2B8AAC-0FEA-BDF9-ABAD-BE16A092C982}"/>
                  </a:ext>
                </a:extLst>
              </p:cNvPr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5" name="Google Shape;115;p4">
              <a:extLst>
                <a:ext uri="{FF2B5EF4-FFF2-40B4-BE49-F238E27FC236}">
                  <a16:creationId xmlns:a16="http://schemas.microsoft.com/office/drawing/2014/main" id="{5FA56BBD-0DB6-7C10-6D4E-3B9D6526C808}"/>
                </a:ext>
              </a:extLst>
            </p:cNvPr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116" name="Google Shape;116;p4">
                <a:extLst>
                  <a:ext uri="{FF2B5EF4-FFF2-40B4-BE49-F238E27FC236}">
                    <a16:creationId xmlns:a16="http://schemas.microsoft.com/office/drawing/2014/main" id="{C51AA3C1-A2A2-A7C8-81B4-AF15FC0E7E96}"/>
                  </a:ext>
                </a:extLst>
              </p:cNvPr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4">
                <a:extLst>
                  <a:ext uri="{FF2B5EF4-FFF2-40B4-BE49-F238E27FC236}">
                    <a16:creationId xmlns:a16="http://schemas.microsoft.com/office/drawing/2014/main" id="{F0E09F71-BA9A-1325-E20E-DFBAE9556522}"/>
                  </a:ext>
                </a:extLst>
              </p:cNvPr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03774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7279-823C-F01A-CAA0-0A474C5A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9EA120-9A9F-3C57-363E-D26FB653B0D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45594" y="1164430"/>
            <a:ext cx="3829950" cy="364125"/>
          </a:xfrm>
        </p:spPr>
        <p:txBody>
          <a:bodyPr/>
          <a:lstStyle/>
          <a:p>
            <a:r>
              <a:rPr lang="en-US" dirty="0"/>
              <a:t>PK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708E3-40FC-926D-29EE-8EC346D5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716" y="1528555"/>
            <a:ext cx="4219527" cy="2419000"/>
          </a:xfrm>
        </p:spPr>
        <p:txBody>
          <a:bodyPr/>
          <a:lstStyle/>
          <a:p>
            <a:pPr>
              <a:lnSpc>
                <a:spcPct val="100000"/>
              </a:lnSpc>
              <a:buSzPct val="100000"/>
            </a:pPr>
            <a:r>
              <a:rPr lang="en-US" dirty="0"/>
              <a:t>Anti–HER3-ac-DXd PK was described by a two-compartment model with three elimination pathways</a:t>
            </a:r>
          </a:p>
          <a:p>
            <a:pPr>
              <a:lnSpc>
                <a:spcPct val="100000"/>
              </a:lnSpc>
              <a:buSzPct val="100000"/>
            </a:pPr>
            <a:r>
              <a:rPr lang="en-US" dirty="0" err="1"/>
              <a:t>DXd</a:t>
            </a:r>
            <a:r>
              <a:rPr lang="en-US" dirty="0"/>
              <a:t> PK was described by by a one-compartment model with linear and nonlinear clearance</a:t>
            </a:r>
          </a:p>
          <a:p>
            <a:pPr>
              <a:lnSpc>
                <a:spcPct val="100000"/>
              </a:lnSpc>
              <a:buSzPct val="100000"/>
            </a:pPr>
            <a:r>
              <a:rPr lang="en-US" dirty="0"/>
              <a:t>Most covariates did not have a clinically important impact on exposures</a:t>
            </a:r>
          </a:p>
          <a:p>
            <a:pPr>
              <a:lnSpc>
                <a:spcPct val="100000"/>
              </a:lnSpc>
              <a:buSzPct val="100000"/>
            </a:pPr>
            <a:r>
              <a:rPr lang="en-US" dirty="0"/>
              <a:t>Moderate hepatic impairment was associated with in </a:t>
            </a:r>
            <a:r>
              <a:rPr lang="en-US" dirty="0" err="1"/>
              <a:t>DXd</a:t>
            </a:r>
            <a:r>
              <a:rPr lang="en-US" dirty="0"/>
              <a:t> exposure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en-US" sz="1400" dirty="0"/>
              <a:t>No dose reduction is proposed at this time since moderate hepatic impairment data was limited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5E48E38-FA0B-D5D9-983F-3EA14A091B77}"/>
              </a:ext>
            </a:extLst>
          </p:cNvPr>
          <p:cNvSpPr txBox="1">
            <a:spLocks/>
          </p:cNvSpPr>
          <p:nvPr/>
        </p:nvSpPr>
        <p:spPr>
          <a:xfrm>
            <a:off x="4736759" y="1156628"/>
            <a:ext cx="3829950" cy="36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Roboto Medium"/>
              <a:buNone/>
              <a:defRPr sz="16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Exposure-response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19514F2-428F-3254-E7CD-A9F34C83FFF3}"/>
              </a:ext>
            </a:extLst>
          </p:cNvPr>
          <p:cNvSpPr txBox="1">
            <a:spLocks/>
          </p:cNvSpPr>
          <p:nvPr/>
        </p:nvSpPr>
        <p:spPr>
          <a:xfrm>
            <a:off x="4778881" y="1520753"/>
            <a:ext cx="4219527" cy="2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○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—"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00000"/>
              </a:lnSpc>
              <a:buSzPct val="100000"/>
            </a:pPr>
            <a:r>
              <a:rPr lang="en-US" dirty="0"/>
              <a:t>Objective response rate and progression-free survival were positively associated with anti-HER3-ac-DXd exposure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en-US" sz="1400" dirty="0"/>
              <a:t>bone metastasis identified as a predictive covariate for ORR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en-US" sz="1400" dirty="0"/>
              <a:t>liver metastasis identified as a predictive covariate for PFS</a:t>
            </a:r>
          </a:p>
          <a:p>
            <a:pPr>
              <a:lnSpc>
                <a:spcPct val="100000"/>
              </a:lnSpc>
              <a:buSzPct val="100000"/>
            </a:pPr>
            <a:r>
              <a:rPr lang="en-US" dirty="0"/>
              <a:t>Grade ≥3 TEAEs, SAEs, and grade ≥3 platelet and neutrophil count decrease were positively correlated with increasing exposure to anti-HER3-ac-DXd or </a:t>
            </a:r>
            <a:r>
              <a:rPr lang="en-US" dirty="0" err="1"/>
              <a:t>DXd</a:t>
            </a:r>
            <a:endParaRPr lang="en-US" dirty="0"/>
          </a:p>
          <a:p>
            <a:pPr>
              <a:lnSpc>
                <a:spcPct val="100000"/>
              </a:lnSpc>
              <a:buSzPct val="100000"/>
            </a:pPr>
            <a:r>
              <a:rPr lang="en-US" dirty="0"/>
              <a:t>Dose-response predictions showed that HER3-DXd 5.6 mg/kg Q3W had a positive benefit-risk profile with clinically meaningful efficacy for NSCLC and manageable safety</a:t>
            </a:r>
          </a:p>
        </p:txBody>
      </p:sp>
    </p:spTree>
    <p:extLst>
      <p:ext uri="{BB962C8B-B14F-4D97-AF65-F5344CB8AC3E}">
        <p14:creationId xmlns:p14="http://schemas.microsoft.com/office/powerpoint/2010/main" val="16192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">
          <a:extLst>
            <a:ext uri="{FF2B5EF4-FFF2-40B4-BE49-F238E27FC236}">
              <a16:creationId xmlns:a16="http://schemas.microsoft.com/office/drawing/2014/main" id="{FA379A41-CCA8-6EF9-92E8-04592EFB2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48B34513-FC59-F442-8BB9-5939D542715A}"/>
              </a:ext>
            </a:extLst>
          </p:cNvPr>
          <p:cNvSpPr txBox="1"/>
          <p:nvPr/>
        </p:nvSpPr>
        <p:spPr>
          <a:xfrm>
            <a:off x="1546200" y="2496825"/>
            <a:ext cx="6051600" cy="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</a:p>
        </p:txBody>
      </p:sp>
      <p:grpSp>
        <p:nvGrpSpPr>
          <p:cNvPr id="111" name="Google Shape;111;p4">
            <a:extLst>
              <a:ext uri="{FF2B5EF4-FFF2-40B4-BE49-F238E27FC236}">
                <a16:creationId xmlns:a16="http://schemas.microsoft.com/office/drawing/2014/main" id="{C5216940-AC85-E9A0-19FA-F7DB3094E3CE}"/>
              </a:ext>
            </a:extLst>
          </p:cNvPr>
          <p:cNvGrpSpPr/>
          <p:nvPr/>
        </p:nvGrpSpPr>
        <p:grpSpPr>
          <a:xfrm>
            <a:off x="1473152" y="2259594"/>
            <a:ext cx="6197696" cy="1588201"/>
            <a:chOff x="6301042" y="4227741"/>
            <a:chExt cx="11566632" cy="3046801"/>
          </a:xfrm>
        </p:grpSpPr>
        <p:grpSp>
          <p:nvGrpSpPr>
            <p:cNvPr id="112" name="Google Shape;112;p4">
              <a:extLst>
                <a:ext uri="{FF2B5EF4-FFF2-40B4-BE49-F238E27FC236}">
                  <a16:creationId xmlns:a16="http://schemas.microsoft.com/office/drawing/2014/main" id="{02FABAEB-84F6-1C77-C3D2-06F407388F10}"/>
                </a:ext>
              </a:extLst>
            </p:cNvPr>
            <p:cNvGrpSpPr/>
            <p:nvPr/>
          </p:nvGrpSpPr>
          <p:grpSpPr>
            <a:xfrm>
              <a:off x="6301042" y="4227741"/>
              <a:ext cx="1473200" cy="1463040"/>
              <a:chOff x="6009640" y="3769678"/>
              <a:chExt cx="1473200" cy="1463040"/>
            </a:xfrm>
          </p:grpSpPr>
          <p:cxnSp>
            <p:nvCxnSpPr>
              <p:cNvPr id="113" name="Google Shape;113;p4">
                <a:extLst>
                  <a:ext uri="{FF2B5EF4-FFF2-40B4-BE49-F238E27FC236}">
                    <a16:creationId xmlns:a16="http://schemas.microsoft.com/office/drawing/2014/main" id="{CB058593-F8FE-78AA-E09A-16CFCEB4151A}"/>
                  </a:ext>
                </a:extLst>
              </p:cNvPr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" name="Google Shape;114;p4">
                <a:extLst>
                  <a:ext uri="{FF2B5EF4-FFF2-40B4-BE49-F238E27FC236}">
                    <a16:creationId xmlns:a16="http://schemas.microsoft.com/office/drawing/2014/main" id="{0E9C4E00-BE3A-6FEA-327F-679F23A138C8}"/>
                  </a:ext>
                </a:extLst>
              </p:cNvPr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5" name="Google Shape;115;p4">
              <a:extLst>
                <a:ext uri="{FF2B5EF4-FFF2-40B4-BE49-F238E27FC236}">
                  <a16:creationId xmlns:a16="http://schemas.microsoft.com/office/drawing/2014/main" id="{6F855975-0F77-8F9E-B365-6A491A01CD62}"/>
                </a:ext>
              </a:extLst>
            </p:cNvPr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116" name="Google Shape;116;p4">
                <a:extLst>
                  <a:ext uri="{FF2B5EF4-FFF2-40B4-BE49-F238E27FC236}">
                    <a16:creationId xmlns:a16="http://schemas.microsoft.com/office/drawing/2014/main" id="{684C3B24-903C-0BE7-0DE8-55DFB5E28F73}"/>
                  </a:ext>
                </a:extLst>
              </p:cNvPr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4">
                <a:extLst>
                  <a:ext uri="{FF2B5EF4-FFF2-40B4-BE49-F238E27FC236}">
                    <a16:creationId xmlns:a16="http://schemas.microsoft.com/office/drawing/2014/main" id="{989A555C-5F33-4F31-B787-DB4BBCF7E882}"/>
                  </a:ext>
                </a:extLst>
              </p:cNvPr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10191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E011-AA14-1070-D584-A27F348D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‘Magic Bullet’ Idea</a:t>
            </a:r>
          </a:p>
        </p:txBody>
      </p:sp>
      <p:sp>
        <p:nvSpPr>
          <p:cNvPr id="12" name="Google Shape;76;p12">
            <a:extLst>
              <a:ext uri="{FF2B5EF4-FFF2-40B4-BE49-F238E27FC236}">
                <a16:creationId xmlns:a16="http://schemas.microsoft.com/office/drawing/2014/main" id="{F5A24A0E-7056-BF71-4C39-E6F389E9D4DE}"/>
              </a:ext>
            </a:extLst>
          </p:cNvPr>
          <p:cNvSpPr txBox="1"/>
          <p:nvPr/>
        </p:nvSpPr>
        <p:spPr>
          <a:xfrm>
            <a:off x="383794" y="1196811"/>
            <a:ext cx="48138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800"/>
              <a:buChar char="●"/>
            </a:pPr>
            <a:r>
              <a:rPr lang="en-US" sz="1600" dirty="0">
                <a:solidFill>
                  <a:srgbClr val="2E2E2E"/>
                </a:solidFill>
              </a:rPr>
              <a:t>Paul Ehrlich was born on March 14, 1854</a:t>
            </a:r>
            <a:endParaRPr sz="1600" dirty="0">
              <a:solidFill>
                <a:srgbClr val="2E2E2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800"/>
              <a:buChar char="●"/>
            </a:pPr>
            <a:r>
              <a:rPr lang="en-US" sz="1600" dirty="0">
                <a:solidFill>
                  <a:srgbClr val="2E2E2E"/>
                </a:solidFill>
              </a:rPr>
              <a:t>Nobel Prize in Physiology or Medicine in 1908 in recognition of his work on immunity.</a:t>
            </a:r>
            <a:endParaRPr sz="1600" dirty="0"/>
          </a:p>
        </p:txBody>
      </p:sp>
      <p:pic>
        <p:nvPicPr>
          <p:cNvPr id="14" name="Google Shape;75;p12">
            <a:extLst>
              <a:ext uri="{FF2B5EF4-FFF2-40B4-BE49-F238E27FC236}">
                <a16:creationId xmlns:a16="http://schemas.microsoft.com/office/drawing/2014/main" id="{1D320067-28C5-55A4-642B-1F213D2F5640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7594" y="851183"/>
            <a:ext cx="3775625" cy="34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74;p12">
            <a:extLst>
              <a:ext uri="{FF2B5EF4-FFF2-40B4-BE49-F238E27FC236}">
                <a16:creationId xmlns:a16="http://schemas.microsoft.com/office/drawing/2014/main" id="{24187527-B4D0-089F-E42A-89E1ABC0ACD5}"/>
              </a:ext>
            </a:extLst>
          </p:cNvPr>
          <p:cNvSpPr txBox="1">
            <a:spLocks/>
          </p:cNvSpPr>
          <p:nvPr/>
        </p:nvSpPr>
        <p:spPr>
          <a:xfrm>
            <a:off x="462241" y="2313246"/>
            <a:ext cx="8219517" cy="2725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to"/>
              <a:buNone/>
              <a:defRPr sz="1600" b="1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97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US" sz="1400" b="0" dirty="0">
                <a:solidFill>
                  <a:srgbClr val="2E2E2E"/>
                </a:solidFill>
              </a:rPr>
              <a:t>Ever since [...] </a:t>
            </a:r>
            <a:r>
              <a:rPr lang="en-US" sz="1400" dirty="0">
                <a:solidFill>
                  <a:srgbClr val="2E2E2E"/>
                </a:solidFill>
              </a:rPr>
              <a:t>chemotherapy</a:t>
            </a:r>
            <a:r>
              <a:rPr lang="en-US" sz="1400" b="0" dirty="0">
                <a:solidFill>
                  <a:srgbClr val="2E2E2E"/>
                </a:solidFill>
              </a:rPr>
              <a:t>, science had sought to </a:t>
            </a:r>
            <a:r>
              <a:rPr lang="en-US" sz="1400" dirty="0">
                <a:solidFill>
                  <a:srgbClr val="2E2E2E"/>
                </a:solidFill>
              </a:rPr>
              <a:t>increase the specificity </a:t>
            </a:r>
            <a:r>
              <a:rPr lang="en-US" sz="1400" b="0" dirty="0">
                <a:solidFill>
                  <a:srgbClr val="2E2E2E"/>
                </a:solidFill>
              </a:rPr>
              <a:t>of such treatments by developing compounds with greater selectivity for killing cancer cells. </a:t>
            </a:r>
          </a:p>
          <a:p>
            <a:pPr marL="0" indent="0" algn="l"/>
            <a:r>
              <a:rPr lang="en-US" sz="1400" b="0" dirty="0">
                <a:solidFill>
                  <a:srgbClr val="2E2E2E"/>
                </a:solidFill>
              </a:rPr>
              <a:t>The notion of </a:t>
            </a:r>
            <a:r>
              <a:rPr lang="en-US" sz="1400" dirty="0">
                <a:solidFill>
                  <a:srgbClr val="2E2E2E"/>
                </a:solidFill>
              </a:rPr>
              <a:t>combining specific binding to a diseased cell or organism with a toxic activity for that cell or organism was first articulated by Paul Ehrlich in 1907</a:t>
            </a:r>
            <a:r>
              <a:rPr lang="en-US" sz="1400" b="0" dirty="0">
                <a:solidFill>
                  <a:srgbClr val="2E2E2E"/>
                </a:solidFill>
              </a:rPr>
              <a:t>. He referred to </a:t>
            </a:r>
            <a:r>
              <a:rPr lang="en-US" sz="1400" dirty="0">
                <a:solidFill>
                  <a:srgbClr val="2E2E2E"/>
                </a:solidFill>
              </a:rPr>
              <a:t>“magic bullets”</a:t>
            </a:r>
            <a:r>
              <a:rPr lang="en-US" sz="1400" b="0" dirty="0">
                <a:solidFill>
                  <a:srgbClr val="2E2E2E"/>
                </a:solidFill>
              </a:rPr>
              <a:t> to describe such molecules. </a:t>
            </a:r>
          </a:p>
          <a:p>
            <a:pPr marL="0" indent="0" algn="l"/>
            <a:r>
              <a:rPr lang="en-US" sz="1400" b="0" dirty="0">
                <a:solidFill>
                  <a:srgbClr val="2E2E2E"/>
                </a:solidFill>
              </a:rPr>
              <a:t>As the </a:t>
            </a:r>
            <a:r>
              <a:rPr lang="en-US" sz="1400" dirty="0">
                <a:solidFill>
                  <a:srgbClr val="2E2E2E"/>
                </a:solidFill>
              </a:rPr>
              <a:t>specific binding properties and protein structure of antibodies </a:t>
            </a:r>
            <a:r>
              <a:rPr lang="en-US" sz="1400" b="0" dirty="0">
                <a:solidFill>
                  <a:srgbClr val="2E2E2E"/>
                </a:solidFill>
              </a:rPr>
              <a:t>became known, there were early attempts to </a:t>
            </a:r>
            <a:r>
              <a:rPr lang="en-US" sz="1400" dirty="0">
                <a:solidFill>
                  <a:srgbClr val="2E2E2E"/>
                </a:solidFill>
              </a:rPr>
              <a:t>conjugate cytotoxic drugs to serum immunoglobulins </a:t>
            </a:r>
            <a:r>
              <a:rPr lang="en-US" sz="1400" b="0" dirty="0">
                <a:solidFill>
                  <a:srgbClr val="2E2E2E"/>
                </a:solidFill>
              </a:rPr>
              <a:t>to provide specificity to such agents. </a:t>
            </a:r>
          </a:p>
          <a:p>
            <a:pPr marL="0" indent="0" algn="l"/>
            <a:r>
              <a:rPr lang="en-US" sz="1400" b="0" dirty="0">
                <a:solidFill>
                  <a:srgbClr val="2E2E2E"/>
                </a:solidFill>
              </a:rPr>
              <a:t>However, it was not until the </a:t>
            </a:r>
            <a:r>
              <a:rPr lang="en-US" sz="1400" dirty="0">
                <a:solidFill>
                  <a:srgbClr val="2E2E2E"/>
                </a:solidFill>
              </a:rPr>
              <a:t>invention of monoclonal antibodies in 1975 </a:t>
            </a:r>
            <a:r>
              <a:rPr lang="en-US" sz="1400" b="0" dirty="0">
                <a:solidFill>
                  <a:srgbClr val="2E2E2E"/>
                </a:solidFill>
              </a:rPr>
              <a:t>that the concept that antibodies could provide to a cell-killing agent the selective binding became the subject of a large research effort.</a:t>
            </a:r>
          </a:p>
          <a:p>
            <a:pPr marL="0" indent="0" algn="l"/>
            <a:r>
              <a:rPr lang="en-US" sz="1400" b="0" dirty="0">
                <a:solidFill>
                  <a:srgbClr val="2E2E2E"/>
                </a:solidFill>
              </a:rPr>
              <a:t>(~Lambert, 2015)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6EFF33-89A0-A1F4-4B55-35A8C7E64DF1}"/>
              </a:ext>
            </a:extLst>
          </p:cNvPr>
          <p:cNvSpPr txBox="1"/>
          <p:nvPr/>
        </p:nvSpPr>
        <p:spPr>
          <a:xfrm>
            <a:off x="4651512" y="5407223"/>
            <a:ext cx="3163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courtesy of A. Katharina Wilkins</a:t>
            </a:r>
          </a:p>
        </p:txBody>
      </p:sp>
    </p:spTree>
    <p:extLst>
      <p:ext uri="{BB962C8B-B14F-4D97-AF65-F5344CB8AC3E}">
        <p14:creationId xmlns:p14="http://schemas.microsoft.com/office/powerpoint/2010/main" val="37358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2751-23D4-6AA6-5671-106DEBEE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are antibody-drug conjugates (ADCs)?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0EAA3-E5B0-5C7D-B167-68CA6D6AD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21" y="1617161"/>
            <a:ext cx="4728825" cy="2419000"/>
          </a:xfrm>
        </p:spPr>
        <p:txBody>
          <a:bodyPr/>
          <a:lstStyle/>
          <a:p>
            <a:r>
              <a:rPr lang="en-US" dirty="0"/>
              <a:t>ADCs are targeted cancer therapies that combine the specificity of monoclonal antibodies (</a:t>
            </a:r>
            <a:r>
              <a:rPr lang="en-US" dirty="0" err="1"/>
              <a:t>mAbs</a:t>
            </a:r>
            <a:r>
              <a:rPr lang="en-US" dirty="0"/>
              <a:t>) with the potency of cytotoxic drugs</a:t>
            </a:r>
          </a:p>
          <a:p>
            <a:r>
              <a:rPr lang="en-US" dirty="0"/>
              <a:t>Goal: Deliver chemotherapy selectively to cancer cells, reducing off-target toxicity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7801721-8E61-87C3-4CCA-420EF05EE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043" y="1678838"/>
            <a:ext cx="3611307" cy="29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62983C-CBF8-C22B-852D-04F4B8D6B0E3}"/>
              </a:ext>
            </a:extLst>
          </p:cNvPr>
          <p:cNvSpPr txBox="1"/>
          <p:nvPr/>
        </p:nvSpPr>
        <p:spPr>
          <a:xfrm>
            <a:off x="5195046" y="4880196"/>
            <a:ext cx="3510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By </a:t>
            </a:r>
            <a:r>
              <a:rPr lang="en-US" sz="700" dirty="0" err="1"/>
              <a:t>Bioconjugator</a:t>
            </a:r>
            <a:r>
              <a:rPr lang="en-US" sz="700" dirty="0"/>
              <a:t> - Own work, CC BY-SA 4.0, https://</a:t>
            </a:r>
            <a:r>
              <a:rPr lang="en-US" sz="700" dirty="0" err="1"/>
              <a:t>commons.wikimedia.org</a:t>
            </a:r>
            <a:r>
              <a:rPr lang="en-US" sz="700" dirty="0"/>
              <a:t>/w/</a:t>
            </a:r>
            <a:r>
              <a:rPr lang="en-US" sz="700" dirty="0" err="1"/>
              <a:t>index.php?curid</a:t>
            </a:r>
            <a:r>
              <a:rPr lang="en-US" sz="700" dirty="0"/>
              <a:t>=58772304</a:t>
            </a:r>
          </a:p>
        </p:txBody>
      </p:sp>
    </p:spTree>
    <p:extLst>
      <p:ext uri="{BB962C8B-B14F-4D97-AF65-F5344CB8AC3E}">
        <p14:creationId xmlns:p14="http://schemas.microsoft.com/office/powerpoint/2010/main" val="19924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F9FCE-6FEC-2E42-EF51-31C4A5D0E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C6F1-CFF5-3C81-5A37-3745AD18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are antibody-drug conjugates (ADCs)?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C62A7-002E-0CA9-5857-72E74F08798F}"/>
              </a:ext>
            </a:extLst>
          </p:cNvPr>
          <p:cNvSpPr txBox="1"/>
          <p:nvPr/>
        </p:nvSpPr>
        <p:spPr>
          <a:xfrm>
            <a:off x="5195046" y="4880196"/>
            <a:ext cx="35100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Fu, Z., Li, S., Han, S. et al. Antibody drug conjugate: the “biological missile” for targeted cancer therapy. Sig </a:t>
            </a:r>
            <a:r>
              <a:rPr lang="en-US" sz="700" dirty="0" err="1"/>
              <a:t>Transduct</a:t>
            </a:r>
            <a:r>
              <a:rPr lang="en-US" sz="700" dirty="0"/>
              <a:t> Target </a:t>
            </a:r>
            <a:r>
              <a:rPr lang="en-US" sz="700" dirty="0" err="1"/>
              <a:t>Ther</a:t>
            </a:r>
            <a:r>
              <a:rPr lang="en-US" sz="700" dirty="0"/>
              <a:t> 7, 93 (2022). https://</a:t>
            </a:r>
            <a:r>
              <a:rPr lang="en-US" sz="700" dirty="0" err="1"/>
              <a:t>doi.org</a:t>
            </a:r>
            <a:r>
              <a:rPr lang="en-US" sz="700" dirty="0"/>
              <a:t>/10.1038/s41392-022-00947-7</a:t>
            </a:r>
          </a:p>
        </p:txBody>
      </p:sp>
      <p:pic>
        <p:nvPicPr>
          <p:cNvPr id="4098" name="Picture 2" descr="Fig. 2">
            <a:extLst>
              <a:ext uri="{FF2B5EF4-FFF2-40B4-BE49-F238E27FC236}">
                <a16:creationId xmlns:a16="http://schemas.microsoft.com/office/drawing/2014/main" id="{E8DECE16-7D99-7405-5A7C-12123A9E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3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40A2-27C2-7C3B-9070-D38DDCB6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approvals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E940F-9E0F-8E79-4D20-6100EA7D3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869034E-53C2-2255-344F-DB71D469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613" y="1056232"/>
            <a:ext cx="6976773" cy="40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7A8FB-D750-F72E-8779-E37B24C2EA06}"/>
              </a:ext>
            </a:extLst>
          </p:cNvPr>
          <p:cNvSpPr txBox="1"/>
          <p:nvPr/>
        </p:nvSpPr>
        <p:spPr>
          <a:xfrm>
            <a:off x="3275937" y="4941871"/>
            <a:ext cx="542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Martín-</a:t>
            </a:r>
            <a:r>
              <a:rPr lang="en-US" sz="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Sabroso</a:t>
            </a: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C, </a:t>
            </a:r>
            <a:r>
              <a:rPr lang="en-US" sz="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Lozza</a:t>
            </a: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I, Torres-Suárez AI, </a:t>
            </a:r>
            <a:r>
              <a:rPr lang="en-US" sz="9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Fraguas</a:t>
            </a: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-Sánchez AI. Antibody-Antineoplastic Conjugates in Gynecological Malignancies: Current Status and Future Perspectives. Pharmaceutics. 2021; 13(10):1705.</a:t>
            </a:r>
          </a:p>
        </p:txBody>
      </p:sp>
    </p:spTree>
    <p:extLst>
      <p:ext uri="{BB962C8B-B14F-4D97-AF65-F5344CB8AC3E}">
        <p14:creationId xmlns:p14="http://schemas.microsoft.com/office/powerpoint/2010/main" val="213523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0555-7DFE-ED53-48B9-F281F721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HER3-DXd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B54B2-9D75-4E2D-2D09-DE5EE0FB1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309" y="2715948"/>
            <a:ext cx="4158035" cy="283103"/>
          </a:xfrm>
        </p:spPr>
        <p:txBody>
          <a:bodyPr/>
          <a:lstStyle/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aka Patritumab deruxtecan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ADC consisting of a fully human monoclonal antibody against human epidermal growth factor receptor 3 (HER3)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Attached to a topoisomerase I inhibitor payload (</a:t>
            </a:r>
            <a:r>
              <a:rPr lang="en-US" b="0" dirty="0" err="1"/>
              <a:t>DXd</a:t>
            </a:r>
            <a:r>
              <a:rPr lang="en-US" b="0" dirty="0"/>
              <a:t>) via a tetrapeptide-based cleavable linker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D519E6-8282-3C0F-3D62-617950AF9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790" y="993393"/>
            <a:ext cx="7772400" cy="30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15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2F2F2"/>
      </a:dk1>
      <a:lt1>
        <a:srgbClr val="4F6467"/>
      </a:lt1>
      <a:dk2>
        <a:srgbClr val="2F2F2F"/>
      </a:dk2>
      <a:lt2>
        <a:srgbClr val="EEF3DC"/>
      </a:lt2>
      <a:accent1>
        <a:srgbClr val="789F9E"/>
      </a:accent1>
      <a:accent2>
        <a:srgbClr val="B6D9D5"/>
      </a:accent2>
      <a:accent3>
        <a:srgbClr val="FFC36B"/>
      </a:accent3>
      <a:accent4>
        <a:srgbClr val="FF7B76"/>
      </a:accent4>
      <a:accent5>
        <a:srgbClr val="A67070"/>
      </a:accent5>
      <a:accent6>
        <a:srgbClr val="70A587"/>
      </a:accent6>
      <a:hlink>
        <a:srgbClr val="A56FA0"/>
      </a:hlink>
      <a:folHlink>
        <a:srgbClr val="708B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12480</TotalTime>
  <Words>1708</Words>
  <Application>Microsoft Macintosh PowerPoint</Application>
  <PresentationFormat>On-screen Show (16:10)</PresentationFormat>
  <Paragraphs>253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Open Sans Light</vt:lpstr>
      <vt:lpstr>Calibri</vt:lpstr>
      <vt:lpstr>Cambria Math</vt:lpstr>
      <vt:lpstr>Lato</vt:lpstr>
      <vt:lpstr>Open Sans</vt:lpstr>
      <vt:lpstr>Roboto Medium</vt:lpstr>
      <vt:lpstr>Roboto</vt:lpstr>
      <vt:lpstr>Office Theme</vt:lpstr>
      <vt:lpstr>PowerPoint Presentation</vt:lpstr>
      <vt:lpstr>Acknowledgments</vt:lpstr>
      <vt:lpstr>Overview</vt:lpstr>
      <vt:lpstr>PowerPoint Presentation</vt:lpstr>
      <vt:lpstr>The ‘Magic Bullet’ Idea</vt:lpstr>
      <vt:lpstr>What are antibody-drug conjugates (ADCs)?</vt:lpstr>
      <vt:lpstr>What are antibody-drug conjugates (ADCs)?</vt:lpstr>
      <vt:lpstr>ADC approvals</vt:lpstr>
      <vt:lpstr>HER3-DXd</vt:lpstr>
      <vt:lpstr>Why HER3?</vt:lpstr>
      <vt:lpstr>PowerPoint Presentation</vt:lpstr>
      <vt:lpstr>HER3-DXd studies</vt:lpstr>
      <vt:lpstr>21,750 PK samples from 733 subjects</vt:lpstr>
      <vt:lpstr>PK model structure</vt:lpstr>
      <vt:lpstr>Clearance pathways: Nonspecific time-dependent linear clearance </vt:lpstr>
      <vt:lpstr>Clearance pathways: Transient linear clearance </vt:lpstr>
      <vt:lpstr>Clearance pathways: Nonlinear clearance </vt:lpstr>
      <vt:lpstr>Clearance components over time</vt:lpstr>
      <vt:lpstr>Full covariate model</vt:lpstr>
      <vt:lpstr>Reduced covariate model</vt:lpstr>
      <vt:lpstr>No clinically-relevant impact on anti-HER3-ac-DXd exposure</vt:lpstr>
      <vt:lpstr>Potential hepatic impairment effect on DXd exposure (N = 8)</vt:lpstr>
      <vt:lpstr>PowerPoint Presentation</vt:lpstr>
      <vt:lpstr>Efficacy data in patients with NSCLC</vt:lpstr>
      <vt:lpstr>Overall Response Rate (ORR)</vt:lpstr>
      <vt:lpstr>Logistic regression models fit in Stan/brms</vt:lpstr>
      <vt:lpstr>ORR: Causal inference suggests including titration regimen flag</vt:lpstr>
      <vt:lpstr>Exposure metric and ER function selected using ELPD &amp; VPCs</vt:lpstr>
      <vt:lpstr>Covariate “selection” using horseshoe priors</vt:lpstr>
      <vt:lpstr>Model describes the data well</vt:lpstr>
      <vt:lpstr>Most covariate effect estimates shrink to zero</vt:lpstr>
      <vt:lpstr>Progression-Free Survival (PFS)</vt:lpstr>
      <vt:lpstr>Dose reductions and discontinuations were common</vt:lpstr>
      <vt:lpstr>PFS modeled with time-varying exposure &amp; hazard</vt:lpstr>
      <vt:lpstr>Same exposure &amp; ER function as ORR comparable to “best” model</vt:lpstr>
      <vt:lpstr>Model describes the data well</vt:lpstr>
      <vt:lpstr>Most covariate effect estimates shrink to zero</vt:lpstr>
      <vt:lpstr>Piecewise exponential model allows for arbitrary changes in hazard</vt:lpstr>
      <vt:lpstr>PowerPoint Presentation</vt:lpstr>
      <vt:lpstr>Safety endpoints modeled as either binary or time-to-event</vt:lpstr>
      <vt:lpstr>Most associations were with DXd exposure</vt:lpstr>
      <vt:lpstr>Only a handful of significant covariates on safety endpoints</vt:lpstr>
      <vt:lpstr>Population simulations support 5.6 mg/kg over up-titration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Tim Waterhouse</cp:lastModifiedBy>
  <cp:revision>143</cp:revision>
  <dcterms:modified xsi:type="dcterms:W3CDTF">2025-03-15T14:26:35Z</dcterms:modified>
</cp:coreProperties>
</file>