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311" r:id="rId3"/>
    <p:sldId id="289" r:id="rId4"/>
    <p:sldId id="292" r:id="rId5"/>
    <p:sldId id="291" r:id="rId6"/>
    <p:sldId id="293" r:id="rId7"/>
    <p:sldId id="294" r:id="rId8"/>
    <p:sldId id="312" r:id="rId9"/>
    <p:sldId id="290" r:id="rId10"/>
    <p:sldId id="295" r:id="rId11"/>
    <p:sldId id="296" r:id="rId12"/>
    <p:sldId id="297" r:id="rId13"/>
    <p:sldId id="299" r:id="rId14"/>
    <p:sldId id="300" r:id="rId15"/>
    <p:sldId id="298" r:id="rId16"/>
    <p:sldId id="30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3300"/>
    <a:srgbClr val="0067B4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6327"/>
  </p:normalViewPr>
  <p:slideViewPr>
    <p:cSldViewPr snapToGrid="0">
      <p:cViewPr varScale="1">
        <p:scale>
          <a:sx n="110" d="100"/>
          <a:sy n="110" d="100"/>
        </p:scale>
        <p:origin x="192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35EB-88B4-7E44-89A4-E8DCCA4BB24A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006C-D5DE-B047-A9B2-E2F3DE11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37D1-58AA-4A9A-B3CF-66CF1389C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75D33-86B5-43B0-8244-553D002EC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89962-5708-4A06-8E60-1E7C8C52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5137C-E5EB-4C63-95A4-04E02899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EAA6-58B9-49F5-9389-DAF330DC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7D0E-F0E3-49DD-85C7-2FB58B5B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A7F4B-6F7C-4CC7-B40C-B0AF34804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79AE9-5634-4CC5-A04F-17452D70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6DBE-E166-414F-87B3-1F7B02F9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89DB5-1F69-45F1-8D39-C1CE85DE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B6A4B-2859-4ABA-A231-65AA4D4B8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D0BFF-C3EB-43FB-95BE-014C1F41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2B9AF-A438-447B-A66B-68CCAB13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02B9-9FF4-405C-A184-E904F0A3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18BBA-8A6E-4670-B4A5-4385A881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4748-CA39-4AED-8B9F-26B801D6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4BA8-BBD7-46BC-9946-6A22168B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CB5E-66FF-400D-A2A8-22AA0F09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15080-640F-4C3B-B038-18C1990C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6CFF8-DD22-457D-B5AA-DA210BBA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543F-D895-48FA-81A9-31C82924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283F9-3A4A-4F6D-A526-7772B7FD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53110-D0BE-4258-ACCF-036833CE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C5CBE-05CE-4A9E-9EC6-61E06395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A904F-30F7-47AE-8E62-93D1B0C4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4C1C-D7FA-4C05-BCDE-A5BDF288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FFBF-A046-4C2C-87F8-1D342F254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5DF1F-8BF7-42C1-9535-4334A589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45F6D-D90D-47ED-B4E8-D929C584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36588-0B01-476C-B2EF-4187C3BB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9D354-3D09-4B70-92ED-25B57689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96B1-8668-4867-AE49-51861F27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53E59-7E06-4ED5-8F28-9788DCD1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4F28E-03C0-4050-9F10-ACE951685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CB519-F044-47B9-9D7B-065E18C25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77022-8B7F-401D-B080-096842D70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A705D-FAE1-4F3F-A9FF-EF0FAE45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F924E-4542-45A9-9F9F-7340FA10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AEC21-45D1-47E9-B88E-14B661A3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5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FB4F-762A-43F1-9D68-BFB1AF32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958A2-E5DE-44A4-8C47-93EA3CA1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8CF33-42DE-4491-B00A-1CECEF58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83007-EE33-4CC3-BA87-471BF7BC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E2663-E347-4180-BCD1-46CBA9B8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75A65-8D47-4770-9ABD-4A341004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13BB0-1CF5-4F5D-8D74-732CD81D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1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8116-8C3E-40B3-B97B-3928AD6A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F46C-FED4-41CE-B061-96414D94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CA7AF-C262-4B43-83A7-A02DE4087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8028B-E9C8-4950-B92B-8DC03ACF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1C8AB-924A-4B93-AEF0-A58C7C24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5520D-92CB-4015-B29E-A6073DDA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AB9-481E-4247-95A9-44C591FF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E0BD2-823A-4C5C-B971-043F908D2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D00A-83B3-433C-A74B-685E34F6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08D2A-925E-4B85-A2C5-DB325345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543CD-CE98-4E5F-BFC8-5405063A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4FB1C-2D35-4F31-9646-9439893A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5A767-94D7-4865-84B1-F1D9B1F1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EA11E-EDEE-46A8-B384-14B01C574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5C08-8544-4ED7-9CA4-6235C05A8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2F86-CBEA-451C-BB58-F08669FB792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600EE-D04B-4B22-A153-D77CEB6FF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6B69F-E2B6-40A2-8716-DAF07DCF9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2F78-E514-4902-B6FB-5F2FEFE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3851" y="1306082"/>
            <a:ext cx="94842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3600" b="1" dirty="0">
              <a:solidFill>
                <a:srgbClr val="0067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dirty="0">
                <a:solidFill>
                  <a:srgbClr val="0067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Deep Compartment Modeling: A Workflow to Leverage Machine Learning for Hierarchical </a:t>
            </a:r>
            <a:r>
              <a:rPr lang="en-US" sz="3600" b="1" dirty="0" err="1">
                <a:solidFill>
                  <a:srgbClr val="0067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Pharmacometric</a:t>
            </a:r>
            <a:r>
              <a:rPr lang="en-US" sz="3600" b="1" dirty="0">
                <a:solidFill>
                  <a:srgbClr val="0067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Modeling</a:t>
            </a:r>
          </a:p>
          <a:p>
            <a:pPr lvl="0" algn="ctr">
              <a:defRPr/>
            </a:pPr>
            <a:endParaRPr lang="en-US" sz="3600" b="1" dirty="0">
              <a:solidFill>
                <a:srgbClr val="0067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0067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Ahmed Elmokadem, Kiersten </a:t>
            </a:r>
            <a:r>
              <a:rPr lang="en-US" sz="2400" b="1" dirty="0" err="1">
                <a:solidFill>
                  <a:srgbClr val="0067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Utsey</a:t>
            </a:r>
            <a:r>
              <a:rPr lang="en-US" sz="2400" b="1" dirty="0">
                <a:solidFill>
                  <a:srgbClr val="0067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Eric Jordie, and Timothy Knab</a:t>
            </a:r>
          </a:p>
          <a:p>
            <a:pPr lvl="0" algn="ctr">
              <a:defRPr/>
            </a:pPr>
            <a:endParaRPr lang="en-US" sz="3600" b="1" dirty="0">
              <a:solidFill>
                <a:srgbClr val="0067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3600" b="1" dirty="0">
              <a:solidFill>
                <a:srgbClr val="0067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3600" b="1" dirty="0">
              <a:solidFill>
                <a:srgbClr val="0067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3600" b="1" dirty="0">
              <a:solidFill>
                <a:srgbClr val="0067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67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1BD91-802F-7E12-1F6C-1F9825F4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190" cy="19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convergence?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49749-BB3F-9C2B-B744-1782E54EC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49" y="1035136"/>
            <a:ext cx="5645702" cy="5399305"/>
          </a:xfrm>
          <a:prstGeom prst="rect">
            <a:avLst/>
          </a:prstGeom>
        </p:spPr>
      </p:pic>
      <p:pic>
        <p:nvPicPr>
          <p:cNvPr id="5" name="Picture 4" descr="A yellow cartoon hand giving a thumbs up&#10;&#10;Description automatically generated">
            <a:extLst>
              <a:ext uri="{FF2B5EF4-FFF2-40B4-BE49-F238E27FC236}">
                <a16:creationId xmlns:a16="http://schemas.microsoft.com/office/drawing/2014/main" id="{60BE0802-A23F-951A-1AC5-7CAE062A6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415">
            <a:off x="9827578" y="290953"/>
            <a:ext cx="1708593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3" y="1006858"/>
            <a:ext cx="11340442" cy="5028417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workflow provides interpretable compartmental model parameters. This is carried out via simultaneously: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inferring the typical compartmental model parameters from covariates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inferring the random effects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quantifying the uncertainty around all parameters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836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HDCM provides interpretable outputs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419AA-6274-1597-CC3E-912212F2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14" y="3010379"/>
            <a:ext cx="7772400" cy="30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1F43CE-D36E-CB25-D089-9FC81E876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4" y="1119704"/>
            <a:ext cx="11341100" cy="461859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882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HDCM characterize training data?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16220-F476-61EA-503B-E94B1706C06B}"/>
              </a:ext>
            </a:extLst>
          </p:cNvPr>
          <p:cNvSpPr/>
          <p:nvPr/>
        </p:nvSpPr>
        <p:spPr>
          <a:xfrm>
            <a:off x="6520070" y="1265275"/>
            <a:ext cx="228600" cy="33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cartoon hand giving a thumbs up&#10;&#10;Description automatically generated">
            <a:extLst>
              <a:ext uri="{FF2B5EF4-FFF2-40B4-BE49-F238E27FC236}">
                <a16:creationId xmlns:a16="http://schemas.microsoft.com/office/drawing/2014/main" id="{7FAF65B9-6AB5-E639-AF54-CF61E1932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415">
            <a:off x="9827578" y="290953"/>
            <a:ext cx="1708593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HDCM overfit?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4CB05-65E1-488E-2034-F5AC9B6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9" y="1037976"/>
            <a:ext cx="11725703" cy="47820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9A594B-5687-2233-B4B4-CB7F965C4FCD}"/>
              </a:ext>
            </a:extLst>
          </p:cNvPr>
          <p:cNvSpPr/>
          <p:nvPr/>
        </p:nvSpPr>
        <p:spPr>
          <a:xfrm>
            <a:off x="6291470" y="937284"/>
            <a:ext cx="228600" cy="33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cartoon hand giving a thumbs up&#10;&#10;Description automatically generated">
            <a:extLst>
              <a:ext uri="{FF2B5EF4-FFF2-40B4-BE49-F238E27FC236}">
                <a16:creationId xmlns:a16="http://schemas.microsoft.com/office/drawing/2014/main" id="{F4B4CAE3-F22F-F47E-A33C-589AD9F3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4443">
            <a:off x="9852692" y="276556"/>
            <a:ext cx="1708593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D6A2CD-D6DB-B053-6EF9-0701244D0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03" y="1361661"/>
            <a:ext cx="6708993" cy="5029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11658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SHapley</a:t>
            </a:r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Additive exPlanation (SHAP) to quantify the impact of covariates on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412933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3" y="1006858"/>
            <a:ext cx="11340442" cy="5028417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workflow for HDCM was introduced that integrates compartmental modeling, deep learning, and Bayesian inference.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HDCM allows for learning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function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 relationship between covariates and compartmental model parameters in a hierarchical manner while quantifying the uncertainty around this relationship.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approach allows for the implementation of arbitrarily complex covariates while simultaneously quantifying the random effects.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Recent progress: We have successfully extended the approach to characterize more IIV on more parameters.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207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3" y="1006858"/>
            <a:ext cx="11340442" cy="5028417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Metrum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TSP group</a:t>
            </a:r>
          </a:p>
          <a:p>
            <a:pPr fontAlgn="base">
              <a:spcBef>
                <a:spcPts val="0"/>
              </a:spcBef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Metrum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AI/ML SIG</a:t>
            </a:r>
          </a:p>
          <a:p>
            <a:pPr fontAlgn="base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Matthew Wiens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Stacey Tannenbaum</a:t>
            </a:r>
          </a:p>
          <a:p>
            <a:pPr fontAlgn="base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Matthew Riggs</a:t>
            </a:r>
          </a:p>
          <a:p>
            <a:pPr fontAlgn="base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Julia: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SciML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organization</a:t>
            </a:r>
          </a:p>
          <a:p>
            <a:pPr marL="800100" lvl="1" indent="-342900" fontAlgn="base">
              <a:spcBef>
                <a:spcPts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Flux.jl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fontAlgn="base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Turing.jl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CBEF7-8B3E-9777-EEA2-50DEF2CA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835" y="503200"/>
            <a:ext cx="5486400" cy="53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8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3" y="1043609"/>
            <a:ext cx="10977595" cy="5028417"/>
          </a:xfrm>
        </p:spPr>
        <p:txBody>
          <a:bodyPr>
            <a:normAutofit/>
          </a:bodyPr>
          <a:lstStyle/>
          <a:p>
            <a:r>
              <a:rPr lang="en-US" sz="2800" dirty="0"/>
              <a:t>PhD in Biomedical Sciences from the University of Connecticut in 2017.</a:t>
            </a:r>
          </a:p>
          <a:p>
            <a:r>
              <a:rPr lang="en-US" sz="2800" dirty="0"/>
              <a:t>The same year, I joined </a:t>
            </a:r>
            <a:r>
              <a:rPr lang="en-US" sz="2800" dirty="0" err="1"/>
              <a:t>Metrum</a:t>
            </a:r>
            <a:r>
              <a:rPr lang="en-US" sz="2800" dirty="0"/>
              <a:t> Research Group as a Research Associate in the TSP (Translational and Systems Pharmacology) group.</a:t>
            </a:r>
          </a:p>
          <a:p>
            <a:r>
              <a:rPr lang="en-US" sz="2800" dirty="0"/>
              <a:t>Currently, I am a Senior Scientist at </a:t>
            </a:r>
            <a:r>
              <a:rPr lang="en-US" sz="2800" dirty="0" err="1"/>
              <a:t>Metrum</a:t>
            </a:r>
            <a:r>
              <a:rPr lang="en-US" sz="2800" dirty="0"/>
              <a:t> with many interests like PBPK and QSP modeling and integrating those with Bayesian analysis and machine learning tools.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363953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3" y="1043609"/>
            <a:ext cx="10977595" cy="5028417"/>
          </a:xfrm>
        </p:spPr>
        <p:txBody>
          <a:bodyPr>
            <a:normAutofit/>
          </a:bodyPr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workflow for Hierarchical Deep Compartment Modeling (HDCM)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introduced that integrates compartmental modeling, deep learning, and Bayesian inference. 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HDCM allows for learning the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function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 relationship between covariates and compartmental model parameters in a hierarchical manner while quantifying the uncertainty around this relationship.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work about?</a:t>
            </a:r>
          </a:p>
        </p:txBody>
      </p:sp>
    </p:spTree>
    <p:extLst>
      <p:ext uri="{BB962C8B-B14F-4D97-AF65-F5344CB8AC3E}">
        <p14:creationId xmlns:p14="http://schemas.microsoft.com/office/powerpoint/2010/main" val="582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78" y="4181656"/>
            <a:ext cx="10977595" cy="238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Issues:</a:t>
            </a:r>
          </a:p>
          <a:p>
            <a:pPr lvl="1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Functional form relating covariates to model parameters is typically unknown.</a:t>
            </a:r>
          </a:p>
          <a:p>
            <a:pPr lvl="1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 of choosing covariates is complex and tedious.</a:t>
            </a:r>
          </a:p>
          <a:p>
            <a:pPr lvl="1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 covariates cannot be practically applied.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with covariate modeling!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3CC184-615B-FFE1-D55F-7780E6F26C22}"/>
              </a:ext>
            </a:extLst>
          </p:cNvPr>
          <p:cNvGrpSpPr/>
          <p:nvPr/>
        </p:nvGrpSpPr>
        <p:grpSpPr>
          <a:xfrm>
            <a:off x="1897275" y="1157633"/>
            <a:ext cx="7772400" cy="3183269"/>
            <a:chOff x="1897275" y="1157633"/>
            <a:chExt cx="7772400" cy="31832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CDDA49-33EB-F3CE-ABBF-2938EC9FD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275" y="1157633"/>
              <a:ext cx="7772400" cy="318326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3D4571F-78B6-4CBC-68ED-7779EE802BAF}"/>
                </a:ext>
              </a:extLst>
            </p:cNvPr>
            <p:cNvSpPr/>
            <p:nvPr/>
          </p:nvSpPr>
          <p:spPr>
            <a:xfrm>
              <a:off x="4760843" y="1202635"/>
              <a:ext cx="347870" cy="258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3029E8-C968-E5FD-0660-13B4C2FE3DAA}"/>
              </a:ext>
            </a:extLst>
          </p:cNvPr>
          <p:cNvSpPr txBox="1"/>
          <p:nvPr/>
        </p:nvSpPr>
        <p:spPr>
          <a:xfrm>
            <a:off x="4760843" y="120263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7940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221C78-E0A1-A1BF-F056-EBD54F783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47" y="1545466"/>
            <a:ext cx="7960105" cy="344686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Compartment Modeling (DCM)</a:t>
            </a:r>
          </a:p>
        </p:txBody>
      </p:sp>
    </p:spTree>
    <p:extLst>
      <p:ext uri="{BB962C8B-B14F-4D97-AF65-F5344CB8AC3E}">
        <p14:creationId xmlns:p14="http://schemas.microsoft.com/office/powerpoint/2010/main" val="156314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05DA9-A8D8-58A5-48C0-B719BB09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39" y="937284"/>
            <a:ext cx="6609521" cy="3682707"/>
          </a:xfrm>
          <a:prstGeom prst="rect">
            <a:avLst/>
          </a:prstGeom>
        </p:spPr>
      </p:pic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720" y="4478271"/>
            <a:ext cx="5890591" cy="1454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lvl="1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random effects were considered.</a:t>
            </a:r>
          </a:p>
          <a:p>
            <a:pPr lvl="1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measurement of uncertainty.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DCM differ?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6E94EF6-A0AA-A3FA-FC80-612A857BBF14}"/>
              </a:ext>
            </a:extLst>
          </p:cNvPr>
          <p:cNvSpPr txBox="1">
            <a:spLocks/>
          </p:cNvSpPr>
          <p:nvPr/>
        </p:nvSpPr>
        <p:spPr>
          <a:xfrm>
            <a:off x="377793" y="4478271"/>
            <a:ext cx="5327729" cy="157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learn the unknown functional form of covariate relation to model parameters.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use arbitrarily complex covariates.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interpretable outputs.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52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611B17-5DD0-E6AF-F3C1-638A93C67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36603"/>
            <a:ext cx="7772400" cy="4384793"/>
          </a:xfrm>
          <a:prstGeom prst="rect">
            <a:avLst/>
          </a:prstGeom>
        </p:spPr>
      </p:pic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11519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Deep Compartment Modeling (HDCM) workflow</a:t>
            </a:r>
          </a:p>
        </p:txBody>
      </p:sp>
    </p:spTree>
    <p:extLst>
      <p:ext uri="{BB962C8B-B14F-4D97-AF65-F5344CB8AC3E}">
        <p14:creationId xmlns:p14="http://schemas.microsoft.com/office/powerpoint/2010/main" val="63613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36C28-1B5F-A77C-9E6A-C66E92638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50" y="937284"/>
            <a:ext cx="9326814" cy="55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0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0">
            <a:extLst>
              <a:ext uri="{FF2B5EF4-FFF2-40B4-BE49-F238E27FC236}">
                <a16:creationId xmlns:a16="http://schemas.microsoft.com/office/drawing/2014/main" id="{41155591-14DF-40D7-BCBD-0F69F25B81E5}"/>
              </a:ext>
            </a:extLst>
          </p:cNvPr>
          <p:cNvSpPr txBox="1">
            <a:spLocks/>
          </p:cNvSpPr>
          <p:nvPr/>
        </p:nvSpPr>
        <p:spPr>
          <a:xfrm>
            <a:off x="377793" y="6532294"/>
            <a:ext cx="11519529" cy="30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600" b="1" dirty="0">
                <a:solidFill>
                  <a:srgbClr val="0067B4"/>
                </a:solidFill>
                <a:latin typeface="Arial"/>
                <a:cs typeface="Arial"/>
              </a:rPr>
              <a:t>National Harbor, MD                                      				 November 5 - 8,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33853-76DB-DB3D-4814-07D2376A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3" y="937285"/>
            <a:ext cx="11046111" cy="4232124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Synthetic PK data for 30 subjects: 10 train and 20 test.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covariates: Age, weight, EGFR, and albumin.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Neural network structure: input layer (4 nodes), hidden layer (6 nodes), and output layer (5 nodes).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 run took about 12 minutes with MCMC chain parallelization.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Tools used: Open-source Julia packages:</a:t>
            </a:r>
          </a:p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DifferentialEquations.jl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for building the compartmental model</a:t>
            </a:r>
          </a:p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Flux.jl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DiffEqFlux.jl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for machine learning integration</a:t>
            </a:r>
          </a:p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Turing.jl: for running the Bayesian analysis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B158A-8B5D-18BC-F9AA-0174031234AE}"/>
              </a:ext>
            </a:extLst>
          </p:cNvPr>
          <p:cNvSpPr txBox="1"/>
          <p:nvPr/>
        </p:nvSpPr>
        <p:spPr>
          <a:xfrm>
            <a:off x="377793" y="29095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210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9/18/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11099</TotalTime>
  <Words>748</Words>
  <Application>Microsoft Macintosh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Mock</dc:creator>
  <cp:lastModifiedBy>Ahmed Elmokadem</cp:lastModifiedBy>
  <cp:revision>128</cp:revision>
  <dcterms:created xsi:type="dcterms:W3CDTF">2018-08-31T20:42:28Z</dcterms:created>
  <dcterms:modified xsi:type="dcterms:W3CDTF">2023-10-31T16:57:02Z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29bff8-5b33-42aa-95d2-28f72e792cb0_Enabled">
    <vt:lpwstr>True</vt:lpwstr>
  </property>
  <property fmtid="{D5CDD505-2E9C-101B-9397-08002B2CF9AE}" pid="3" name="MSIP_Label_4929bff8-5b33-42aa-95d2-28f72e792cb0_SiteId">
    <vt:lpwstr>f35a6974-607f-47d4-82d7-ff31d7dc53a5</vt:lpwstr>
  </property>
  <property fmtid="{D5CDD505-2E9C-101B-9397-08002B2CF9AE}" pid="4" name="MSIP_Label_4929bff8-5b33-42aa-95d2-28f72e792cb0_Owner">
    <vt:lpwstr>TRAMEMI1@novartis.net</vt:lpwstr>
  </property>
  <property fmtid="{D5CDD505-2E9C-101B-9397-08002B2CF9AE}" pid="5" name="MSIP_Label_4929bff8-5b33-42aa-95d2-28f72e792cb0_SetDate">
    <vt:lpwstr>2019-07-26T17:15:19.5494407Z</vt:lpwstr>
  </property>
  <property fmtid="{D5CDD505-2E9C-101B-9397-08002B2CF9AE}" pid="6" name="MSIP_Label_4929bff8-5b33-42aa-95d2-28f72e792cb0_Name">
    <vt:lpwstr>Business Use Only</vt:lpwstr>
  </property>
  <property fmtid="{D5CDD505-2E9C-101B-9397-08002B2CF9AE}" pid="7" name="MSIP_Label_4929bff8-5b33-42aa-95d2-28f72e792cb0_Application">
    <vt:lpwstr>Microsoft Azure Information Protection</vt:lpwstr>
  </property>
  <property fmtid="{D5CDD505-2E9C-101B-9397-08002B2CF9AE}" pid="8" name="MSIP_Label_4929bff8-5b33-42aa-95d2-28f72e792cb0_ActionId">
    <vt:lpwstr>d4034928-fef5-4a2a-826f-4f996c8cc9c7</vt:lpwstr>
  </property>
  <property fmtid="{D5CDD505-2E9C-101B-9397-08002B2CF9AE}" pid="9" name="MSIP_Label_4929bff8-5b33-42aa-95d2-28f72e792cb0_Extended_MSFT_Method">
    <vt:lpwstr>Automatic</vt:lpwstr>
  </property>
  <property fmtid="{D5CDD505-2E9C-101B-9397-08002B2CF9AE}" pid="10" name="Confidentiality">
    <vt:lpwstr>Business Use Only</vt:lpwstr>
  </property>
</Properties>
</file>