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6" r:id="rId2"/>
    <p:sldId id="283" r:id="rId3"/>
    <p:sldId id="330" r:id="rId4"/>
    <p:sldId id="326" r:id="rId5"/>
    <p:sldId id="329" r:id="rId6"/>
    <p:sldId id="289" r:id="rId7"/>
    <p:sldId id="294" r:id="rId8"/>
    <p:sldId id="305" r:id="rId9"/>
    <p:sldId id="306" r:id="rId10"/>
    <p:sldId id="302" r:id="rId11"/>
    <p:sldId id="296" r:id="rId12"/>
    <p:sldId id="298" r:id="rId13"/>
    <p:sldId id="299" r:id="rId14"/>
    <p:sldId id="300" r:id="rId15"/>
    <p:sldId id="313" r:id="rId16"/>
    <p:sldId id="301" r:id="rId17"/>
    <p:sldId id="325" r:id="rId18"/>
    <p:sldId id="331" r:id="rId19"/>
    <p:sldId id="333" r:id="rId20"/>
    <p:sldId id="332" r:id="rId21"/>
    <p:sldId id="318" r:id="rId22"/>
    <p:sldId id="323" r:id="rId23"/>
    <p:sldId id="324" r:id="rId24"/>
    <p:sldId id="334" r:id="rId25"/>
    <p:sldId id="310" r:id="rId26"/>
    <p:sldId id="311" r:id="rId27"/>
    <p:sldId id="312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4"/>
    <a:srgbClr val="CCECFF"/>
    <a:srgbClr val="0099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24" autoAdjust="0"/>
    <p:restoredTop sz="80236"/>
  </p:normalViewPr>
  <p:slideViewPr>
    <p:cSldViewPr snapToGrid="0">
      <p:cViewPr>
        <p:scale>
          <a:sx n="95" d="100"/>
          <a:sy n="95" d="100"/>
        </p:scale>
        <p:origin x="280" y="4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08" d="100"/>
          <a:sy n="108" d="100"/>
        </p:scale>
        <p:origin x="4408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435EB-88B4-7E44-89A4-E8DCCA4BB24A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1006C-D5DE-B047-A9B2-E2F3DE11B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81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1006C-D5DE-B047-A9B2-E2F3DE11B4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58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 subjects enrolled</a:t>
            </a:r>
          </a:p>
          <a:p>
            <a:r>
              <a:rPr lang="en-US" dirty="0"/>
              <a:t>Each patient received 2 different dose levels, or one dose level and comparator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1006C-D5DE-B047-A9B2-E2F3DE11B4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31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1006C-D5DE-B047-A9B2-E2F3DE11B4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32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1006C-D5DE-B047-A9B2-E2F3DE11B4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40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are </a:t>
            </a:r>
            <a:r>
              <a:rPr lang="en-US" dirty="0">
                <a:solidFill>
                  <a:srgbClr val="FF0000"/>
                </a:solidFill>
              </a:rPr>
              <a:t>many</a:t>
            </a:r>
            <a:r>
              <a:rPr lang="en-US" dirty="0"/>
              <a:t> flavors of MCDA….   I’ll just talk about the method in broad strokes.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1006C-D5DE-B047-A9B2-E2F3DE11B4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4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Measuring performance is in our wheelhouse. Generally based on data (and models).</a:t>
            </a:r>
          </a:p>
          <a:p>
            <a:endParaRPr lang="en-US" dirty="0"/>
          </a:p>
          <a:p>
            <a:r>
              <a:rPr lang="en-US" sz="2400" dirty="0"/>
              <a:t>Weights are elicited (compositional and </a:t>
            </a:r>
            <a:r>
              <a:rPr lang="en-US" sz="2400" dirty="0" err="1"/>
              <a:t>decompositional</a:t>
            </a:r>
            <a:r>
              <a:rPr lang="en-US" sz="2400" dirty="0"/>
              <a:t> methods)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will vary </a:t>
            </a:r>
            <a:r>
              <a:rPr lang="en-US" sz="2400" dirty="0"/>
              <a:t>depending on stakeholder</a:t>
            </a:r>
          </a:p>
          <a:p>
            <a:pPr lvl="1"/>
            <a:r>
              <a:rPr lang="en-US" sz="2000" dirty="0"/>
              <a:t>- Depending on decision-maker the appropriate stakeholder may not be well-defined</a:t>
            </a:r>
          </a:p>
          <a:p>
            <a:pPr lvl="1"/>
            <a:r>
              <a:rPr lang="en-US" sz="2000" dirty="0"/>
              <a:t>- Is there a single stakeholder for a regulatory decision?</a:t>
            </a:r>
          </a:p>
          <a:p>
            <a:endParaRPr lang="en-US" dirty="0"/>
          </a:p>
          <a:p>
            <a:r>
              <a:rPr lang="en-US" dirty="0"/>
              <a:t>Different stakeholders may have very different scoring functions and weights.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1006C-D5DE-B047-A9B2-E2F3DE11B4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04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1006C-D5DE-B047-A9B2-E2F3DE11B4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26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1006C-D5DE-B047-A9B2-E2F3DE11B4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44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1006C-D5DE-B047-A9B2-E2F3DE11B4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6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37D1-58AA-4A9A-B3CF-66CF1389C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75D33-86B5-43B0-8244-553D002EC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89962-5708-4A06-8E60-1E7C8C5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2F86-CBEA-451C-BB58-F08669FB7922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5137C-E5EB-4C63-95A4-04E0289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9EAA6-58B9-49F5-9389-DAF330DC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2F78-E514-4902-B6FB-5F2FEFE3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7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47D0E-F0E3-49DD-85C7-2FB58B5B1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A7F4B-6F7C-4CC7-B40C-B0AF34804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79AE9-5634-4CC5-A04F-17452D70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2F86-CBEA-451C-BB58-F08669FB7922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B6DBE-E166-414F-87B3-1F7B02F96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89DB5-1F69-45F1-8D39-C1CE85DE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2F78-E514-4902-B6FB-5F2FEFE3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1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4B6A4B-2859-4ABA-A231-65AA4D4B8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D0BFF-C3EB-43FB-95BE-014C1F419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2B9AF-A438-447B-A66B-68CCAB13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2F86-CBEA-451C-BB58-F08669FB7922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702B9-9FF4-405C-A184-E904F0A39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18BBA-8A6E-4670-B4A5-4385A881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2F78-E514-4902-B6FB-5F2FEFE3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4748-CA39-4AED-8B9F-26B801D6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D4BA8-BBD7-46BC-9946-6A22168B5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ACB5E-66FF-400D-A2A8-22AA0F09B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2F86-CBEA-451C-BB58-F08669FB7922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15080-640F-4C3B-B038-18C1990C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6CFF8-DD22-457D-B5AA-DA210BBAF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2F78-E514-4902-B6FB-5F2FEFE3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1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7543F-D895-48FA-81A9-31C829244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283F9-3A4A-4F6D-A526-7772B7FD9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53110-D0BE-4258-ACCF-036833CEA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2F86-CBEA-451C-BB58-F08669FB7922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C5CBE-05CE-4A9E-9EC6-61E06395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A904F-30F7-47AE-8E62-93D1B0C4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2F78-E514-4902-B6FB-5F2FEFE3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7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4C1C-D7FA-4C05-BCDE-A5BDF2884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AFFBF-A046-4C2C-87F8-1D342F254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5DF1F-8BF7-42C1-9535-4334A5897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45F6D-D90D-47ED-B4E8-D929C5844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2F86-CBEA-451C-BB58-F08669FB7922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36588-0B01-476C-B2EF-4187C3BBB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9D354-3D09-4B70-92ED-25B57689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2F78-E514-4902-B6FB-5F2FEFE3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8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996B1-8668-4867-AE49-51861F27F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53E59-7E06-4ED5-8F28-9788DCD1C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4F28E-03C0-4050-9F10-ACE951685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CB519-F044-47B9-9D7B-065E18C25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77022-8B7F-401D-B080-096842D70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A705D-FAE1-4F3F-A9FF-EF0FAE450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2F86-CBEA-451C-BB58-F08669FB7922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F924E-4542-45A9-9F9F-7340FA10F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AEC21-45D1-47E9-B88E-14B661A3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2F78-E514-4902-B6FB-5F2FEFE3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5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FFB4F-762A-43F1-9D68-BFB1AF32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958A2-E5DE-44A4-8C47-93EA3CA1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2F86-CBEA-451C-BB58-F08669FB7922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8CF33-42DE-4491-B00A-1CECEF58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83007-EE33-4CC3-BA87-471BF7BC7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2F78-E514-4902-B6FB-5F2FEFE3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9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FE2663-E347-4180-BCD1-46CBA9B82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2F86-CBEA-451C-BB58-F08669FB7922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75A65-8D47-4770-9ABD-4A341004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13BB0-1CF5-4F5D-8D74-732CD81D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2F78-E514-4902-B6FB-5F2FEFE3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1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8116-8C3E-40B3-B97B-3928AD6A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0F46C-FED4-41CE-B061-96414D942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CA7AF-C262-4B43-83A7-A02DE4087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8028B-E9C8-4950-B92B-8DC03ACF0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2F86-CBEA-451C-BB58-F08669FB7922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1C8AB-924A-4B93-AEF0-A58C7C24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5520D-92CB-4015-B29E-A6073DDA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2F78-E514-4902-B6FB-5F2FEFE3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7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6AB9-481E-4247-95A9-44C591FFC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9E0BD2-823A-4C5C-B971-043F908D2C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8D00A-83B3-433C-A74B-685E34F62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08D2A-925E-4B85-A2C5-DB325345B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2F86-CBEA-451C-BB58-F08669FB7922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543CD-CE98-4E5F-BFC8-5405063A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4FB1C-2D35-4F31-9646-9439893A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2F78-E514-4902-B6FB-5F2FEFE3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9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35A767-94D7-4865-84B1-F1D9B1F10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EA11E-EDEE-46A8-B384-14B01C574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95C08-8544-4ED7-9CA4-6235C05A8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C2F86-CBEA-451C-BB58-F08669FB7922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600EE-D04B-4B22-A153-D77CEB6FF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6B69F-E2B6-40A2-8716-DAF07DCF9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12F78-E514-4902-B6FB-5F2FEFE32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6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6220" y="3861451"/>
            <a:ext cx="105072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2400" b="1" dirty="0">
              <a:solidFill>
                <a:srgbClr val="0067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/>
              <a:t>The confluence of Statistical and </a:t>
            </a:r>
            <a:r>
              <a:rPr lang="en-US" sz="2400" dirty="0" err="1"/>
              <a:t>Pharmacometric</a:t>
            </a:r>
            <a:r>
              <a:rPr lang="en-US" sz="2400" dirty="0"/>
              <a:t> Approaches for Benefit Risk Analysis: a case study using Bayesian joint models for safety and efficacy</a:t>
            </a:r>
          </a:p>
          <a:p>
            <a:pPr lvl="0" algn="ctr">
              <a:defRPr/>
            </a:pPr>
            <a:endParaRPr lang="en-US" sz="2400" b="1" dirty="0">
              <a:solidFill>
                <a:srgbClr val="0067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dirty="0">
                <a:solidFill>
                  <a:srgbClr val="0067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Jonathan L French, ScD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0067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Metrum</a:t>
            </a:r>
            <a:r>
              <a:rPr lang="en-US" sz="2400" b="1" dirty="0">
                <a:solidFill>
                  <a:srgbClr val="0067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Research Group</a:t>
            </a:r>
          </a:p>
          <a:p>
            <a:pPr lvl="0" algn="ctr">
              <a:defRPr/>
            </a:pPr>
            <a:endParaRPr lang="en-US" sz="2400" b="1" dirty="0">
              <a:solidFill>
                <a:srgbClr val="0067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0067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5289" y="442688"/>
            <a:ext cx="64943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14414" algn="l"/>
              </a:tabLst>
            </a:pPr>
            <a:r>
              <a:rPr lang="en-US" sz="2200" b="1" dirty="0">
                <a:solidFill>
                  <a:srgbClr val="0067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Tutorial:  The Role of </a:t>
            </a:r>
            <a:r>
              <a:rPr lang="en-US" sz="2200" b="1" dirty="0" err="1">
                <a:solidFill>
                  <a:srgbClr val="0067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Pharmacometrics</a:t>
            </a:r>
            <a:r>
              <a:rPr lang="en-US" sz="2200" b="1">
                <a:solidFill>
                  <a:srgbClr val="0067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Advancing Quantitative Benefit-Risk Assessments for Drug Review and Approval</a:t>
            </a:r>
            <a:endParaRPr lang="en-US" sz="2200" b="1" dirty="0">
              <a:solidFill>
                <a:srgbClr val="0067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b="1" dirty="0">
              <a:solidFill>
                <a:srgbClr val="0067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rgbClr val="0067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Chairs: Arnab Mukherjee and Tim Nicholas</a:t>
            </a:r>
          </a:p>
          <a:p>
            <a:endParaRPr lang="en-US" sz="2200" b="1" dirty="0">
              <a:solidFill>
                <a:srgbClr val="0067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0">
            <a:extLst>
              <a:ext uri="{FF2B5EF4-FFF2-40B4-BE49-F238E27FC236}">
                <a16:creationId xmlns:a16="http://schemas.microsoft.com/office/drawing/2014/main" id="{41155591-14DF-40D7-BCBD-0F69F25B81E5}"/>
              </a:ext>
            </a:extLst>
          </p:cNvPr>
          <p:cNvSpPr txBox="1">
            <a:spLocks/>
          </p:cNvSpPr>
          <p:nvPr/>
        </p:nvSpPr>
        <p:spPr>
          <a:xfrm>
            <a:off x="377793" y="6532294"/>
            <a:ext cx="11519529" cy="307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1600" b="1" dirty="0">
                <a:solidFill>
                  <a:srgbClr val="0067B4"/>
                </a:solidFill>
                <a:latin typeface="Arial"/>
                <a:cs typeface="Arial"/>
              </a:rPr>
              <a:t>Orlando, FL                                                                                                                                              October 20 – 23, 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8" y="207816"/>
            <a:ext cx="3588752" cy="385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73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D0309-417E-E54E-BE10-7F2F5DBF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key metrics were used to inform the decision-making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EB361-2FA3-6341-9DD7-C2D47424B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6724"/>
            <a:ext cx="10515600" cy="2384551"/>
          </a:xfrm>
        </p:spPr>
        <p:txBody>
          <a:bodyPr/>
          <a:lstStyle/>
          <a:p>
            <a:r>
              <a:rPr lang="en-US" dirty="0"/>
              <a:t>Bi-variate (safety + efficacy) dose-response</a:t>
            </a:r>
          </a:p>
          <a:p>
            <a:endParaRPr lang="en-US" dirty="0"/>
          </a:p>
          <a:p>
            <a:r>
              <a:rPr lang="en-US" dirty="0"/>
              <a:t>Posterior probability of dose achieving safety and efficacy targets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648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66F19-D871-344F-A0B5-5A808C51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 dose-response for safety endpoint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8FD6B-212F-784D-BD3B-F875A313D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6" y="1207186"/>
            <a:ext cx="54864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A61ABB-8DD9-9A4F-8B8A-AC81BED6D84D}"/>
              </a:ext>
            </a:extLst>
          </p:cNvPr>
          <p:cNvSpPr txBox="1"/>
          <p:nvPr/>
        </p:nvSpPr>
        <p:spPr>
          <a:xfrm>
            <a:off x="115745" y="6539698"/>
            <a:ext cx="3529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Shaded areas represent 80% credible intervals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A6E2B3-4F8E-3A42-8F9C-D080A9B53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50" y="1207186"/>
            <a:ext cx="5486400" cy="548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A33483-33C9-C847-89EB-BA1B61347821}"/>
              </a:ext>
            </a:extLst>
          </p:cNvPr>
          <p:cNvSpPr txBox="1"/>
          <p:nvPr/>
        </p:nvSpPr>
        <p:spPr>
          <a:xfrm>
            <a:off x="8564339" y="3627220"/>
            <a:ext cx="2582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Posterior distribution for comparator-equivalent dose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A64183-F357-3B45-BAE5-00112D63E99F}"/>
              </a:ext>
            </a:extLst>
          </p:cNvPr>
          <p:cNvSpPr/>
          <p:nvPr/>
        </p:nvSpPr>
        <p:spPr>
          <a:xfrm>
            <a:off x="7265773" y="6227805"/>
            <a:ext cx="61784" cy="49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3D0443-23F4-1649-B69D-28A1D88EDDDA}"/>
              </a:ext>
            </a:extLst>
          </p:cNvPr>
          <p:cNvSpPr/>
          <p:nvPr/>
        </p:nvSpPr>
        <p:spPr>
          <a:xfrm>
            <a:off x="6970003" y="5953733"/>
            <a:ext cx="4547286" cy="583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Comparator-equivalent dose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F1332F-BC73-8849-8EFC-D6FD5355BC71}"/>
              </a:ext>
            </a:extLst>
          </p:cNvPr>
          <p:cNvSpPr/>
          <p:nvPr/>
        </p:nvSpPr>
        <p:spPr>
          <a:xfrm>
            <a:off x="9448800" y="2162432"/>
            <a:ext cx="1190368" cy="86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6F4DA2-EB6C-3E4E-9880-850EA50834A6}"/>
              </a:ext>
            </a:extLst>
          </p:cNvPr>
          <p:cNvSpPr/>
          <p:nvPr/>
        </p:nvSpPr>
        <p:spPr>
          <a:xfrm>
            <a:off x="1248032" y="5991126"/>
            <a:ext cx="4473146" cy="583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Dose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3F9C-CC0E-CC47-BC23-0BD8AFB24261}"/>
              </a:ext>
            </a:extLst>
          </p:cNvPr>
          <p:cNvSpPr/>
          <p:nvPr/>
        </p:nvSpPr>
        <p:spPr>
          <a:xfrm>
            <a:off x="515586" y="2001795"/>
            <a:ext cx="322614" cy="3583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Outcome (lower is safer)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F632D-F154-7749-B3FD-F551F4BF2941}"/>
              </a:ext>
            </a:extLst>
          </p:cNvPr>
          <p:cNvSpPr/>
          <p:nvPr/>
        </p:nvSpPr>
        <p:spPr>
          <a:xfrm>
            <a:off x="8042031" y="1441938"/>
            <a:ext cx="2403231" cy="24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17C0F4-4FCA-A848-919B-85540CCDA1AB}"/>
              </a:ext>
            </a:extLst>
          </p:cNvPr>
          <p:cNvSpPr txBox="1"/>
          <p:nvPr/>
        </p:nvSpPr>
        <p:spPr>
          <a:xfrm>
            <a:off x="967224" y="5907475"/>
            <a:ext cx="732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3EB593-B8EE-5245-BC74-D2788C2373E3}"/>
              </a:ext>
            </a:extLst>
          </p:cNvPr>
          <p:cNvSpPr txBox="1"/>
          <p:nvPr/>
        </p:nvSpPr>
        <p:spPr>
          <a:xfrm>
            <a:off x="1569380" y="5907475"/>
            <a:ext cx="10904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Medium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48C3F2-087D-6A4A-A998-EF6E576223D6}"/>
              </a:ext>
            </a:extLst>
          </p:cNvPr>
          <p:cNvSpPr txBox="1"/>
          <p:nvPr/>
        </p:nvSpPr>
        <p:spPr>
          <a:xfrm>
            <a:off x="4266883" y="5858473"/>
            <a:ext cx="7388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DEF89E-0F1C-D54F-90EA-E38A19EE7986}"/>
              </a:ext>
            </a:extLst>
          </p:cNvPr>
          <p:cNvSpPr txBox="1"/>
          <p:nvPr/>
        </p:nvSpPr>
        <p:spPr>
          <a:xfrm>
            <a:off x="4850875" y="5847338"/>
            <a:ext cx="15602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Comparator</a:t>
            </a:r>
          </a:p>
        </p:txBody>
      </p:sp>
    </p:spTree>
    <p:extLst>
      <p:ext uri="{BB962C8B-B14F-4D97-AF65-F5344CB8AC3E}">
        <p14:creationId xmlns:p14="http://schemas.microsoft.com/office/powerpoint/2010/main" val="63931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7B20C-6CA8-2642-84FD-527AA15B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However, shallower dose-response for efficacy and safety endpoint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85C16-41A7-3F41-9AAA-622F6B8A3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96" y="1207008"/>
            <a:ext cx="54864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0818F5-8247-BB4D-BDAF-618225357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207008"/>
            <a:ext cx="5486400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2F7EF5-0189-724E-AB41-855E3EA9D6E1}"/>
              </a:ext>
            </a:extLst>
          </p:cNvPr>
          <p:cNvSpPr txBox="1"/>
          <p:nvPr/>
        </p:nvSpPr>
        <p:spPr>
          <a:xfrm>
            <a:off x="4331189" y="6550223"/>
            <a:ext cx="3529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Shaded areas represent 80% credible intervals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CCE95-DABB-5849-AA64-113980A2E363}"/>
              </a:ext>
            </a:extLst>
          </p:cNvPr>
          <p:cNvSpPr txBox="1"/>
          <p:nvPr/>
        </p:nvSpPr>
        <p:spPr>
          <a:xfrm>
            <a:off x="2368296" y="2368296"/>
            <a:ext cx="1880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Efficacy endpoint </a:t>
            </a:r>
          </a:p>
          <a:p>
            <a:r>
              <a:rPr lang="en-US" b="1" dirty="0">
                <a:solidFill>
                  <a:srgbClr val="FF0000"/>
                </a:solidFill>
              </a:rPr>
              <a:t>(lower is better)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E6E7F-0F34-2948-9476-FA6DFD08DD77}"/>
              </a:ext>
            </a:extLst>
          </p:cNvPr>
          <p:cNvSpPr txBox="1"/>
          <p:nvPr/>
        </p:nvSpPr>
        <p:spPr>
          <a:xfrm>
            <a:off x="8375076" y="2369785"/>
            <a:ext cx="1868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Safety endpoint 2</a:t>
            </a:r>
          </a:p>
          <a:p>
            <a:r>
              <a:rPr lang="en-US" b="1" dirty="0">
                <a:solidFill>
                  <a:srgbClr val="FF0000"/>
                </a:solidFill>
              </a:rPr>
              <a:t>(higher is better)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8D21DB-33D8-AA4C-8CE0-905FE8C73D45}"/>
              </a:ext>
            </a:extLst>
          </p:cNvPr>
          <p:cNvSpPr/>
          <p:nvPr/>
        </p:nvSpPr>
        <p:spPr>
          <a:xfrm>
            <a:off x="7302843" y="5906530"/>
            <a:ext cx="4349579" cy="643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847B1-8DCB-944D-96B2-34E5CF785F52}"/>
              </a:ext>
            </a:extLst>
          </p:cNvPr>
          <p:cNvSpPr/>
          <p:nvPr/>
        </p:nvSpPr>
        <p:spPr>
          <a:xfrm>
            <a:off x="1313935" y="5906529"/>
            <a:ext cx="4349579" cy="643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BD70A2-B942-2249-91F9-14DDE67D617D}"/>
              </a:ext>
            </a:extLst>
          </p:cNvPr>
          <p:cNvSpPr/>
          <p:nvPr/>
        </p:nvSpPr>
        <p:spPr>
          <a:xfrm>
            <a:off x="6488396" y="2014151"/>
            <a:ext cx="324515" cy="3669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Outcome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3217DD-9470-824B-A952-4D57A5E41242}"/>
              </a:ext>
            </a:extLst>
          </p:cNvPr>
          <p:cNvSpPr/>
          <p:nvPr/>
        </p:nvSpPr>
        <p:spPr>
          <a:xfrm>
            <a:off x="512064" y="2532571"/>
            <a:ext cx="326136" cy="2842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Outcome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BF2241-1A68-2A47-9FAF-0FF641FC4A7C}"/>
              </a:ext>
            </a:extLst>
          </p:cNvPr>
          <p:cNvSpPr/>
          <p:nvPr/>
        </p:nvSpPr>
        <p:spPr>
          <a:xfrm>
            <a:off x="1248032" y="5991126"/>
            <a:ext cx="4473146" cy="583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F189D5-B0FF-9A41-A3ED-3D0A8B94DE7E}"/>
              </a:ext>
            </a:extLst>
          </p:cNvPr>
          <p:cNvSpPr txBox="1"/>
          <p:nvPr/>
        </p:nvSpPr>
        <p:spPr>
          <a:xfrm>
            <a:off x="967224" y="5947816"/>
            <a:ext cx="73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E56771-2D13-B442-8C4F-91472FEF1BCB}"/>
              </a:ext>
            </a:extLst>
          </p:cNvPr>
          <p:cNvSpPr txBox="1"/>
          <p:nvPr/>
        </p:nvSpPr>
        <p:spPr>
          <a:xfrm>
            <a:off x="1569380" y="5947816"/>
            <a:ext cx="109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48B115-E512-DB46-9800-388F7135A4F9}"/>
              </a:ext>
            </a:extLst>
          </p:cNvPr>
          <p:cNvSpPr txBox="1"/>
          <p:nvPr/>
        </p:nvSpPr>
        <p:spPr>
          <a:xfrm>
            <a:off x="4266883" y="5858473"/>
            <a:ext cx="73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56B704-8155-5546-A9B9-194AD7907F5C}"/>
              </a:ext>
            </a:extLst>
          </p:cNvPr>
          <p:cNvSpPr txBox="1"/>
          <p:nvPr/>
        </p:nvSpPr>
        <p:spPr>
          <a:xfrm>
            <a:off x="4850875" y="5847338"/>
            <a:ext cx="156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Comparator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328C21-2E24-034D-9463-8B433276075E}"/>
              </a:ext>
            </a:extLst>
          </p:cNvPr>
          <p:cNvSpPr/>
          <p:nvPr/>
        </p:nvSpPr>
        <p:spPr>
          <a:xfrm>
            <a:off x="7290240" y="6035950"/>
            <a:ext cx="4473146" cy="583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Dose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20DD8-B0A2-6A45-95A2-D010E7AD085F}"/>
              </a:ext>
            </a:extLst>
          </p:cNvPr>
          <p:cNvSpPr txBox="1"/>
          <p:nvPr/>
        </p:nvSpPr>
        <p:spPr>
          <a:xfrm>
            <a:off x="7009432" y="5992640"/>
            <a:ext cx="73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3E5885-38E6-4444-A404-15D6DF1A4D8F}"/>
              </a:ext>
            </a:extLst>
          </p:cNvPr>
          <p:cNvSpPr txBox="1"/>
          <p:nvPr/>
        </p:nvSpPr>
        <p:spPr>
          <a:xfrm>
            <a:off x="7611588" y="5992640"/>
            <a:ext cx="109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Medium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CD4297-AEC3-CD42-89C6-726CB394B8C7}"/>
              </a:ext>
            </a:extLst>
          </p:cNvPr>
          <p:cNvSpPr txBox="1"/>
          <p:nvPr/>
        </p:nvSpPr>
        <p:spPr>
          <a:xfrm>
            <a:off x="10309091" y="5903297"/>
            <a:ext cx="73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621B40-B2A2-CD4B-BB9C-9FD25E6FAA1F}"/>
              </a:ext>
            </a:extLst>
          </p:cNvPr>
          <p:cNvSpPr txBox="1"/>
          <p:nvPr/>
        </p:nvSpPr>
        <p:spPr>
          <a:xfrm>
            <a:off x="10893083" y="5892162"/>
            <a:ext cx="156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Comparator</a:t>
            </a:r>
          </a:p>
        </p:txBody>
      </p:sp>
    </p:spTree>
    <p:extLst>
      <p:ext uri="{BB962C8B-B14F-4D97-AF65-F5344CB8AC3E}">
        <p14:creationId xmlns:p14="http://schemas.microsoft.com/office/powerpoint/2010/main" val="1386217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2A366-8C31-324C-928C-8296F3738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7" y="1207008"/>
            <a:ext cx="54864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21673C-84C5-0640-B078-9393518CE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997" y="1207008"/>
            <a:ext cx="5458047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123234-D38E-2B4A-A465-34717A2A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Bivariate efficacy-safety dose-response shows unlikely to achieve desired risk-benefit profile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9F4C44-70B8-7C41-AFC2-B5029D41E5D6}"/>
              </a:ext>
            </a:extLst>
          </p:cNvPr>
          <p:cNvSpPr txBox="1"/>
          <p:nvPr/>
        </p:nvSpPr>
        <p:spPr>
          <a:xfrm>
            <a:off x="1618735" y="6215448"/>
            <a:ext cx="34351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Efficacy relative to comparator</a:t>
            </a:r>
          </a:p>
          <a:p>
            <a:r>
              <a:rPr lang="en-US" dirty="0"/>
              <a:t>(lower is more effective)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C1C00D-C050-B246-9251-AFE65E3CE7D2}"/>
              </a:ext>
            </a:extLst>
          </p:cNvPr>
          <p:cNvSpPr txBox="1"/>
          <p:nvPr/>
        </p:nvSpPr>
        <p:spPr>
          <a:xfrm rot="16200000">
            <a:off x="-1972365" y="3452052"/>
            <a:ext cx="46214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Safety endpoint 1 relative to comparator</a:t>
            </a:r>
          </a:p>
          <a:p>
            <a:pPr algn="ctr"/>
            <a:r>
              <a:rPr lang="en-US" dirty="0"/>
              <a:t>(lower is safer)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EE2B6-E4C2-D949-858D-DF73C5D6F256}"/>
              </a:ext>
            </a:extLst>
          </p:cNvPr>
          <p:cNvSpPr txBox="1"/>
          <p:nvPr/>
        </p:nvSpPr>
        <p:spPr>
          <a:xfrm>
            <a:off x="8097795" y="6211669"/>
            <a:ext cx="34351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Efficacy relative to comparator</a:t>
            </a:r>
          </a:p>
          <a:p>
            <a:r>
              <a:rPr lang="en-US" dirty="0"/>
              <a:t>(lower is more effective)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8FF31F-1B76-CB4F-BE48-B2741833F231}"/>
              </a:ext>
            </a:extLst>
          </p:cNvPr>
          <p:cNvSpPr txBox="1"/>
          <p:nvPr/>
        </p:nvSpPr>
        <p:spPr>
          <a:xfrm rot="16200000">
            <a:off x="4550249" y="3513607"/>
            <a:ext cx="44855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Safety endpoint 2  relative to comparator</a:t>
            </a:r>
          </a:p>
          <a:p>
            <a:pPr algn="ctr"/>
            <a:r>
              <a:rPr lang="en-US" dirty="0"/>
              <a:t>(higher is safer)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76750-161C-E84D-BFDB-3092AD59375D}"/>
              </a:ext>
            </a:extLst>
          </p:cNvPr>
          <p:cNvSpPr txBox="1"/>
          <p:nvPr/>
        </p:nvSpPr>
        <p:spPr>
          <a:xfrm>
            <a:off x="3218000" y="3884270"/>
            <a:ext cx="5135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7A0EAD-02A0-3845-9317-CF4D20C25B19}"/>
              </a:ext>
            </a:extLst>
          </p:cNvPr>
          <p:cNvSpPr txBox="1"/>
          <p:nvPr/>
        </p:nvSpPr>
        <p:spPr>
          <a:xfrm>
            <a:off x="9938952" y="3216439"/>
            <a:ext cx="6672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69F96-DF2A-394B-8FF8-8C4F8D73A716}"/>
              </a:ext>
            </a:extLst>
          </p:cNvPr>
          <p:cNvSpPr txBox="1"/>
          <p:nvPr/>
        </p:nvSpPr>
        <p:spPr>
          <a:xfrm>
            <a:off x="3131132" y="3580876"/>
            <a:ext cx="4748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Mid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5DE821-FE1C-0C48-AA3A-EE46A32A1C6B}"/>
              </a:ext>
            </a:extLst>
          </p:cNvPr>
          <p:cNvSpPr txBox="1"/>
          <p:nvPr/>
        </p:nvSpPr>
        <p:spPr>
          <a:xfrm>
            <a:off x="9537102" y="3467440"/>
            <a:ext cx="4748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Mid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49ADAD-DA02-394B-9DB6-0DD9D8D07F8F}"/>
              </a:ext>
            </a:extLst>
          </p:cNvPr>
          <p:cNvSpPr txBox="1"/>
          <p:nvPr/>
        </p:nvSpPr>
        <p:spPr>
          <a:xfrm>
            <a:off x="2232200" y="2664369"/>
            <a:ext cx="5180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High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976B58-22F5-F745-8FD9-988CDC3ADAFF}"/>
              </a:ext>
            </a:extLst>
          </p:cNvPr>
          <p:cNvSpPr txBox="1"/>
          <p:nvPr/>
        </p:nvSpPr>
        <p:spPr>
          <a:xfrm>
            <a:off x="8686758" y="3836772"/>
            <a:ext cx="5180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High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688EC0-8AE6-B944-83FE-F2BEBA7D0DCF}"/>
              </a:ext>
            </a:extLst>
          </p:cNvPr>
          <p:cNvSpPr/>
          <p:nvPr/>
        </p:nvSpPr>
        <p:spPr>
          <a:xfrm>
            <a:off x="1008528" y="3467440"/>
            <a:ext cx="1842247" cy="220721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ADB3D2-125C-CC42-A00A-FE0961E1EDA3}"/>
              </a:ext>
            </a:extLst>
          </p:cNvPr>
          <p:cNvSpPr/>
          <p:nvPr/>
        </p:nvSpPr>
        <p:spPr>
          <a:xfrm>
            <a:off x="7572270" y="2039414"/>
            <a:ext cx="1867566" cy="1411941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5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6AA8E0-10A1-3F41-ACF9-453237E9A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01" y="1275825"/>
            <a:ext cx="5477256" cy="5490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DF7FFA-501A-3E41-A612-30431E512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207008"/>
            <a:ext cx="54864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5B5498-2AC4-3D4B-BE89-3123322F4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probability of achieving the target is low at all doses studied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FCEA15-BFF8-4E48-9AB7-AA46D68D530C}"/>
              </a:ext>
            </a:extLst>
          </p:cNvPr>
          <p:cNvSpPr/>
          <p:nvPr/>
        </p:nvSpPr>
        <p:spPr>
          <a:xfrm>
            <a:off x="7203989" y="5980670"/>
            <a:ext cx="4448433" cy="543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Dose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955B76-4389-314C-B8E8-E15768B2C115}"/>
              </a:ext>
            </a:extLst>
          </p:cNvPr>
          <p:cNvSpPr/>
          <p:nvPr/>
        </p:nvSpPr>
        <p:spPr>
          <a:xfrm>
            <a:off x="1180189" y="6017983"/>
            <a:ext cx="4448433" cy="543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Dose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4B8BA2-4036-FD4D-A038-2ABE9407664B}"/>
              </a:ext>
            </a:extLst>
          </p:cNvPr>
          <p:cNvSpPr/>
          <p:nvPr/>
        </p:nvSpPr>
        <p:spPr>
          <a:xfrm>
            <a:off x="295835" y="1865909"/>
            <a:ext cx="349041" cy="4052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Probability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17AF0-F0F9-0547-ACB8-AC6CACA1EF55}"/>
              </a:ext>
            </a:extLst>
          </p:cNvPr>
          <p:cNvSpPr/>
          <p:nvPr/>
        </p:nvSpPr>
        <p:spPr>
          <a:xfrm>
            <a:off x="6315456" y="1532238"/>
            <a:ext cx="351133" cy="4720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Probability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E0AEF8-B18B-F044-BC5E-FC73847D1768}"/>
              </a:ext>
            </a:extLst>
          </p:cNvPr>
          <p:cNvSpPr/>
          <p:nvPr/>
        </p:nvSpPr>
        <p:spPr>
          <a:xfrm>
            <a:off x="3181538" y="2028695"/>
            <a:ext cx="2302268" cy="518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B30C74-6FF7-6B4A-BDA0-BC915A5B84CC}"/>
              </a:ext>
            </a:extLst>
          </p:cNvPr>
          <p:cNvSpPr/>
          <p:nvPr/>
        </p:nvSpPr>
        <p:spPr>
          <a:xfrm>
            <a:off x="9387864" y="1981521"/>
            <a:ext cx="2100649" cy="457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6E755-9151-384A-98BC-FFD420A899DF}"/>
              </a:ext>
            </a:extLst>
          </p:cNvPr>
          <p:cNvSpPr txBox="1"/>
          <p:nvPr/>
        </p:nvSpPr>
        <p:spPr>
          <a:xfrm>
            <a:off x="3140193" y="4510507"/>
            <a:ext cx="2170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70C0"/>
                </a:solidFill>
              </a:rPr>
              <a:t>Better efficacy &amp; safety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547A46-068F-5840-8B12-0B671D6E5401}"/>
              </a:ext>
            </a:extLst>
          </p:cNvPr>
          <p:cNvSpPr txBox="1"/>
          <p:nvPr/>
        </p:nvSpPr>
        <p:spPr>
          <a:xfrm>
            <a:off x="9256709" y="4713715"/>
            <a:ext cx="2170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70C0"/>
                </a:solidFill>
              </a:rPr>
              <a:t>Better efficacy &amp; safety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C96FC-3C99-E94D-AAC3-A3B1FF4B7DB5}"/>
              </a:ext>
            </a:extLst>
          </p:cNvPr>
          <p:cNvSpPr txBox="1"/>
          <p:nvPr/>
        </p:nvSpPr>
        <p:spPr>
          <a:xfrm>
            <a:off x="1408520" y="3786937"/>
            <a:ext cx="1784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Better efficacy &amp; </a:t>
            </a:r>
          </a:p>
          <a:p>
            <a:r>
              <a:rPr lang="en-US" sz="1600" b="1" i="1" dirty="0">
                <a:solidFill>
                  <a:srgbClr val="FF0000"/>
                </a:solidFill>
              </a:rPr>
              <a:t>much better safety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BCC30C-CE16-C94A-8F73-293778E2361C}"/>
              </a:ext>
            </a:extLst>
          </p:cNvPr>
          <p:cNvSpPr txBox="1"/>
          <p:nvPr/>
        </p:nvSpPr>
        <p:spPr>
          <a:xfrm>
            <a:off x="7206083" y="4070202"/>
            <a:ext cx="1784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Better efficacy &amp; </a:t>
            </a:r>
          </a:p>
          <a:p>
            <a:r>
              <a:rPr lang="en-US" sz="1600" b="1" i="1" dirty="0">
                <a:solidFill>
                  <a:srgbClr val="FF0000"/>
                </a:solidFill>
              </a:rPr>
              <a:t>much better safety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F92CE8-36FF-954A-AB2D-266D04CC6BEF}"/>
              </a:ext>
            </a:extLst>
          </p:cNvPr>
          <p:cNvCxnSpPr/>
          <p:nvPr/>
        </p:nvCxnSpPr>
        <p:spPr>
          <a:xfrm>
            <a:off x="1981431" y="4371712"/>
            <a:ext cx="0" cy="886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08C284-BAA3-5642-B090-10688CDCC9A6}"/>
              </a:ext>
            </a:extLst>
          </p:cNvPr>
          <p:cNvCxnSpPr/>
          <p:nvPr/>
        </p:nvCxnSpPr>
        <p:spPr>
          <a:xfrm flipH="1">
            <a:off x="3137129" y="4882992"/>
            <a:ext cx="507024" cy="36136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5964422-1310-1342-9D48-2287DCD7AA01}"/>
              </a:ext>
            </a:extLst>
          </p:cNvPr>
          <p:cNvCxnSpPr/>
          <p:nvPr/>
        </p:nvCxnSpPr>
        <p:spPr>
          <a:xfrm flipH="1">
            <a:off x="9390163" y="5032412"/>
            <a:ext cx="507024" cy="36136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BCB6A7C-CDA7-134F-B195-EF7E14B003EA}"/>
              </a:ext>
            </a:extLst>
          </p:cNvPr>
          <p:cNvCxnSpPr/>
          <p:nvPr/>
        </p:nvCxnSpPr>
        <p:spPr>
          <a:xfrm>
            <a:off x="8507737" y="4625884"/>
            <a:ext cx="0" cy="886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F2FC1C0-DCF3-9640-A309-E012FFA99144}"/>
              </a:ext>
            </a:extLst>
          </p:cNvPr>
          <p:cNvSpPr txBox="1"/>
          <p:nvPr/>
        </p:nvSpPr>
        <p:spPr>
          <a:xfrm>
            <a:off x="1408520" y="2188804"/>
            <a:ext cx="3020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Safety endpoint 1 and efficacy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62BF5-35F5-6E45-AF61-BD7DF920CBAB}"/>
              </a:ext>
            </a:extLst>
          </p:cNvPr>
          <p:cNvSpPr txBox="1"/>
          <p:nvPr/>
        </p:nvSpPr>
        <p:spPr>
          <a:xfrm>
            <a:off x="7256824" y="2142035"/>
            <a:ext cx="3020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Safety endpoints 1 + 2 and efficacy</a:t>
            </a:r>
          </a:p>
        </p:txBody>
      </p:sp>
    </p:spTree>
    <p:extLst>
      <p:ext uri="{BB962C8B-B14F-4D97-AF65-F5344CB8AC3E}">
        <p14:creationId xmlns:p14="http://schemas.microsoft.com/office/powerpoint/2010/main" val="683970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D298-7B7D-904F-B6E0-D582FABE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005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Alternatives / extensions to our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96147-9712-E548-82F9-38A8B3F68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" y="937250"/>
            <a:ext cx="12177903" cy="51820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828DDF-645C-B14D-895F-153B5A0619AB}"/>
              </a:ext>
            </a:extLst>
          </p:cNvPr>
          <p:cNvSpPr/>
          <p:nvPr/>
        </p:nvSpPr>
        <p:spPr>
          <a:xfrm>
            <a:off x="376660" y="6119336"/>
            <a:ext cx="105537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</a:rPr>
              <a:t>Mt-Isa </a:t>
            </a:r>
            <a:r>
              <a:rPr lang="en-US" sz="1400" dirty="0">
                <a:solidFill>
                  <a:srgbClr val="0000FF"/>
                </a:solidFill>
                <a:latin typeface="Arial,Italic"/>
              </a:rPr>
              <a:t>et al</a:t>
            </a:r>
            <a:r>
              <a:rPr lang="en-US" sz="1400" dirty="0">
                <a:latin typeface="Arial" panose="020B0604020202020204" pitchFamily="34" charset="0"/>
              </a:rPr>
              <a:t>. Balancing benefit and risk of medicines: a systematic review and classification of available methodologies. Pharmacoepidemiology and Drug Safety 2014. DOI: 10.1002/pds.3636.</a:t>
            </a:r>
            <a:br>
              <a:rPr lang="en-US" sz="1400" dirty="0">
                <a:latin typeface="Arial" panose="020B0604020202020204" pitchFamily="34" charset="0"/>
              </a:rPr>
            </a:b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</a:rPr>
              <a:t>http://</a:t>
            </a:r>
            <a:r>
              <a:rPr lang="en-US" sz="1400" dirty="0" err="1">
                <a:solidFill>
                  <a:srgbClr val="0000FF"/>
                </a:solidFill>
                <a:latin typeface="Arial" panose="020B0604020202020204" pitchFamily="34" charset="0"/>
              </a:rPr>
              <a:t>protectbenefitrisk.eu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</a:rPr>
              <a:t>/ </a:t>
            </a:r>
            <a:endParaRPr lang="en-US" sz="1400" dirty="0">
              <a:effectLst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86383C23-84A2-C043-ADA3-5D0620885C9A}"/>
              </a:ext>
            </a:extLst>
          </p:cNvPr>
          <p:cNvSpPr/>
          <p:nvPr/>
        </p:nvSpPr>
        <p:spPr>
          <a:xfrm>
            <a:off x="2244588" y="3965610"/>
            <a:ext cx="949124" cy="497711"/>
          </a:xfrm>
          <a:prstGeom prst="frame">
            <a:avLst/>
          </a:prstGeom>
          <a:solidFill>
            <a:srgbClr val="FF0000">
              <a:alpha val="66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77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5182C-4A14-F943-9BF2-317F5F6DA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Multi-Criteria Decision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D9F2-6B19-0A42-8534-E086E3916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“A methodology for appraising alternatives on individual, often conflicting criteria, and combining them into one overall appraisal” (Keeney and </a:t>
            </a:r>
            <a:r>
              <a:rPr lang="en-US" dirty="0" err="1"/>
              <a:t>Raiffa</a:t>
            </a:r>
            <a:r>
              <a:rPr lang="en-US" dirty="0"/>
              <a:t>, 1993)</a:t>
            </a:r>
          </a:p>
          <a:p>
            <a:endParaRPr lang="en-US" dirty="0"/>
          </a:p>
          <a:p>
            <a:r>
              <a:rPr lang="en-US" dirty="0"/>
              <a:t>Explicitly states </a:t>
            </a:r>
          </a:p>
          <a:p>
            <a:pPr lvl="1"/>
            <a:r>
              <a:rPr lang="en-US" dirty="0"/>
              <a:t>which criteria are relevant</a:t>
            </a:r>
          </a:p>
          <a:p>
            <a:pPr lvl="1"/>
            <a:r>
              <a:rPr lang="en-US" dirty="0"/>
              <a:t>the importance attached to each</a:t>
            </a:r>
          </a:p>
          <a:p>
            <a:pPr lvl="1"/>
            <a:r>
              <a:rPr lang="en-US" dirty="0"/>
              <a:t>how to use this information to assess competing products</a:t>
            </a:r>
          </a:p>
          <a:p>
            <a:pPr lvl="1"/>
            <a:endParaRPr lang="en-US" dirty="0"/>
          </a:p>
          <a:p>
            <a:r>
              <a:rPr lang="en-US" dirty="0"/>
              <a:t>Discussion of using PK/PD models as input to MCDA (</a:t>
            </a:r>
            <a:r>
              <a:rPr lang="en-US" dirty="0" err="1"/>
              <a:t>Bellanti</a:t>
            </a:r>
            <a:r>
              <a:rPr lang="en-US" dirty="0"/>
              <a:t> et al., 2015)</a:t>
            </a:r>
          </a:p>
        </p:txBody>
      </p:sp>
    </p:spTree>
    <p:extLst>
      <p:ext uri="{BB962C8B-B14F-4D97-AF65-F5344CB8AC3E}">
        <p14:creationId xmlns:p14="http://schemas.microsoft.com/office/powerpoint/2010/main" val="3418488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3E1F-6C0A-9D43-9A74-0B2BF4241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37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MCDA is used to support health care decisions across a wide variety of areas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6D41BA2-57FA-114A-88EA-241313386D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4832571"/>
              </p:ext>
            </p:extLst>
          </p:nvPr>
        </p:nvGraphicFramePr>
        <p:xfrm>
          <a:off x="625032" y="1651999"/>
          <a:ext cx="11114252" cy="4680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8563">
                  <a:extLst>
                    <a:ext uri="{9D8B030D-6E8A-4147-A177-3AD203B41FA5}">
                      <a16:colId xmlns:a16="http://schemas.microsoft.com/office/drawing/2014/main" val="3299138298"/>
                    </a:ext>
                  </a:extLst>
                </a:gridCol>
                <a:gridCol w="2778563">
                  <a:extLst>
                    <a:ext uri="{9D8B030D-6E8A-4147-A177-3AD203B41FA5}">
                      <a16:colId xmlns:a16="http://schemas.microsoft.com/office/drawing/2014/main" val="3856750244"/>
                    </a:ext>
                  </a:extLst>
                </a:gridCol>
                <a:gridCol w="2778563">
                  <a:extLst>
                    <a:ext uri="{9D8B030D-6E8A-4147-A177-3AD203B41FA5}">
                      <a16:colId xmlns:a16="http://schemas.microsoft.com/office/drawing/2014/main" val="2101083283"/>
                    </a:ext>
                  </a:extLst>
                </a:gridCol>
                <a:gridCol w="2778563">
                  <a:extLst>
                    <a:ext uri="{9D8B030D-6E8A-4147-A177-3AD203B41FA5}">
                      <a16:colId xmlns:a16="http://schemas.microsoft.com/office/drawing/2014/main" val="90475984"/>
                    </a:ext>
                  </a:extLst>
                </a:gridCol>
              </a:tblGrid>
              <a:tr h="831669">
                <a:tc>
                  <a:txBody>
                    <a:bodyPr/>
                    <a:lstStyle/>
                    <a:p>
                      <a:r>
                        <a:rPr lang="en-US" sz="2000" dirty="0"/>
                        <a:t>Decision maker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Example decision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Example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Examples of stakeholders providing preferences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89845"/>
                  </a:ext>
                </a:extLst>
              </a:tr>
              <a:tr h="98570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Life sciences companies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Portfolio decision analysis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Relevant aspects of benefits and risk, probability of success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Therapeutic area team; board of directors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867407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dirty="0"/>
                        <a:t>Regulators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Benefit-risk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Aspects of benefits and risks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Regulatory committees and/or patients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778957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HTA bodies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Health technology assessment (HTA)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Effectiveness, patient need, burden of disease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HTA committees or general public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947128"/>
                  </a:ext>
                </a:extLst>
              </a:tr>
              <a:tr h="98570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Prioritization of patients for health care services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Prioritizing patients’ access to health care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Measures of patient “need”; ability to benefit </a:t>
                      </a:r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Patient groups; health professionals;  </a:t>
                      </a:r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42106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D36E178-DCD8-D24C-817C-CD3A011DBAD0}"/>
              </a:ext>
            </a:extLst>
          </p:cNvPr>
          <p:cNvSpPr txBox="1"/>
          <p:nvPr/>
        </p:nvSpPr>
        <p:spPr>
          <a:xfrm>
            <a:off x="266218" y="6311901"/>
            <a:ext cx="994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</a:t>
            </a:r>
            <a:r>
              <a:rPr lang="en-US" sz="1400" dirty="0" err="1"/>
              <a:t>Thokala</a:t>
            </a:r>
            <a:r>
              <a:rPr lang="en-US" sz="1400" dirty="0"/>
              <a:t> P, et al. Multiple Criteria Decision Analysis for Health Care Decision Making—An Introduction: Report 1 of the ISPOR MCDA Emerging Good Practices Task Force. Value Health.  2016; 19: 1-13.</a:t>
            </a:r>
          </a:p>
        </p:txBody>
      </p:sp>
    </p:spTree>
    <p:extLst>
      <p:ext uri="{BB962C8B-B14F-4D97-AF65-F5344CB8AC3E}">
        <p14:creationId xmlns:p14="http://schemas.microsoft.com/office/powerpoint/2010/main" val="267498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328F52F-3227-3249-A718-5D13FEE832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844893"/>
              </p:ext>
            </p:extLst>
          </p:nvPr>
        </p:nvGraphicFramePr>
        <p:xfrm>
          <a:off x="845184" y="1035423"/>
          <a:ext cx="10356216" cy="5268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8108">
                  <a:extLst>
                    <a:ext uri="{9D8B030D-6E8A-4147-A177-3AD203B41FA5}">
                      <a16:colId xmlns:a16="http://schemas.microsoft.com/office/drawing/2014/main" val="2765899462"/>
                    </a:ext>
                  </a:extLst>
                </a:gridCol>
                <a:gridCol w="5178108">
                  <a:extLst>
                    <a:ext uri="{9D8B030D-6E8A-4147-A177-3AD203B41FA5}">
                      <a16:colId xmlns:a16="http://schemas.microsoft.com/office/drawing/2014/main" val="540800129"/>
                    </a:ext>
                  </a:extLst>
                </a:gridCol>
              </a:tblGrid>
              <a:tr h="494483">
                <a:tc>
                  <a:txBody>
                    <a:bodyPr/>
                    <a:lstStyle/>
                    <a:p>
                      <a:r>
                        <a:rPr lang="en-US" sz="2400" dirty="0"/>
                        <a:t>MCDA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149990"/>
                  </a:ext>
                </a:extLst>
              </a:tr>
              <a:tr h="765936">
                <a:tc>
                  <a:txBody>
                    <a:bodyPr/>
                    <a:lstStyle/>
                    <a:p>
                      <a:r>
                        <a:rPr lang="en-US" sz="2400" dirty="0"/>
                        <a:t>Define the decision problem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Objectives, type of decision, alternatives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77609"/>
                  </a:ext>
                </a:extLst>
              </a:tr>
              <a:tr h="890070">
                <a:tc>
                  <a:txBody>
                    <a:bodyPr/>
                    <a:lstStyle/>
                    <a:p>
                      <a:r>
                        <a:rPr lang="en-US" sz="2400" dirty="0"/>
                        <a:t>Select criteria on which to base assessment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Identify endpoints / measures relevant to the decision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0424827"/>
                  </a:ext>
                </a:extLst>
              </a:tr>
              <a:tr h="741412">
                <a:tc>
                  <a:txBody>
                    <a:bodyPr/>
                    <a:lstStyle/>
                    <a:p>
                      <a:r>
                        <a:rPr lang="en-US" sz="2400" dirty="0"/>
                        <a:t>Measure performance on the criteria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Quantify (expected) effects on criteria of interest.  If no data, may be elicited.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773322"/>
                  </a:ext>
                </a:extLst>
              </a:tr>
              <a:tr h="1049717">
                <a:tc>
                  <a:txBody>
                    <a:bodyPr/>
                    <a:lstStyle/>
                    <a:p>
                      <a:r>
                        <a:rPr lang="en-US" sz="2400" dirty="0"/>
                        <a:t>Define ‘scoring’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Translate effects to a ‘utility’ scale </a:t>
                      </a:r>
                    </a:p>
                    <a:p>
                      <a:r>
                        <a:rPr lang="en-US" sz="2400" dirty="0"/>
                        <a:t>(delineates preferences </a:t>
                      </a:r>
                      <a:r>
                        <a:rPr lang="en-US" sz="2400" b="1" i="1" dirty="0"/>
                        <a:t>within</a:t>
                      </a:r>
                      <a:r>
                        <a:rPr lang="en-US" sz="2400" dirty="0"/>
                        <a:t> criteria).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8533230"/>
                  </a:ext>
                </a:extLst>
              </a:tr>
              <a:tr h="1070928">
                <a:tc>
                  <a:txBody>
                    <a:bodyPr/>
                    <a:lstStyle/>
                    <a:p>
                      <a:r>
                        <a:rPr lang="en-US" sz="2400" dirty="0"/>
                        <a:t>Elicit weighting criteria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Weights delineates preferences </a:t>
                      </a:r>
                      <a:r>
                        <a:rPr lang="en-US" sz="2400" b="1" i="1" dirty="0"/>
                        <a:t>between</a:t>
                      </a:r>
                      <a:r>
                        <a:rPr lang="en-US" sz="2400" dirty="0"/>
                        <a:t> criteria.  Will depend on stakeholder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395307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374EA87-CB54-4642-9B32-2C8D1B526273}"/>
              </a:ext>
            </a:extLst>
          </p:cNvPr>
          <p:cNvSpPr txBox="1"/>
          <p:nvPr/>
        </p:nvSpPr>
        <p:spPr>
          <a:xfrm>
            <a:off x="255475" y="6334780"/>
            <a:ext cx="11216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</a:t>
            </a:r>
            <a:r>
              <a:rPr lang="en-US" sz="1400" dirty="0" err="1"/>
              <a:t>Thokala</a:t>
            </a:r>
            <a:r>
              <a:rPr lang="en-US" sz="1400" dirty="0"/>
              <a:t> P, et al. Multiple Criteria Decision Analysis for Health Care Decision Making—An Introduction: Report 1 of the ISPOR MCDA Emerging Good Practices Task Force. Value Health.  2016; 19: 1-13.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A6BA28-AFFC-9840-A900-1F2862DC1011}"/>
              </a:ext>
            </a:extLst>
          </p:cNvPr>
          <p:cNvSpPr txBox="1"/>
          <p:nvPr/>
        </p:nvSpPr>
        <p:spPr>
          <a:xfrm>
            <a:off x="510989" y="268941"/>
            <a:ext cx="4328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Six steps to MCDA</a:t>
            </a:r>
          </a:p>
        </p:txBody>
      </p:sp>
    </p:spTree>
    <p:extLst>
      <p:ext uri="{BB962C8B-B14F-4D97-AF65-F5344CB8AC3E}">
        <p14:creationId xmlns:p14="http://schemas.microsoft.com/office/powerpoint/2010/main" val="1025260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8B52BD-8F1B-F64C-A6FD-82B0B8DB5BE1}"/>
                  </a:ext>
                </a:extLst>
              </p:cNvPr>
              <p:cNvSpPr txBox="1"/>
              <p:nvPr/>
            </p:nvSpPr>
            <p:spPr>
              <a:xfrm>
                <a:off x="430306" y="2595279"/>
                <a:ext cx="10018059" cy="1623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Aggregate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Score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performanc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8B52BD-8F1B-F64C-A6FD-82B0B8DB5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2595279"/>
                <a:ext cx="10018059" cy="1623521"/>
              </a:xfrm>
              <a:prstGeom prst="rect">
                <a:avLst/>
              </a:prstGeom>
              <a:blipFill>
                <a:blip r:embed="rId2"/>
                <a:stretch>
                  <a:fillRect t="-110938" b="-167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B904423-4ACD-9542-B6BB-1616EBCF4329}"/>
              </a:ext>
            </a:extLst>
          </p:cNvPr>
          <p:cNvSpPr txBox="1"/>
          <p:nvPr/>
        </p:nvSpPr>
        <p:spPr>
          <a:xfrm>
            <a:off x="4444252" y="5150220"/>
            <a:ext cx="1990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19D65C-1CC0-FC47-841B-17ED550AB53A}"/>
              </a:ext>
            </a:extLst>
          </p:cNvPr>
          <p:cNvSpPr txBox="1"/>
          <p:nvPr/>
        </p:nvSpPr>
        <p:spPr>
          <a:xfrm>
            <a:off x="5836023" y="1663859"/>
            <a:ext cx="3106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Scoring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DC7B4-DB38-9F45-9D9E-EEBC3FA84CEB}"/>
              </a:ext>
            </a:extLst>
          </p:cNvPr>
          <p:cNvSpPr txBox="1"/>
          <p:nvPr/>
        </p:nvSpPr>
        <p:spPr>
          <a:xfrm>
            <a:off x="7826188" y="4867832"/>
            <a:ext cx="2783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Performance assessment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C4C817-3738-D945-9CAF-0813D1AF7B52}"/>
              </a:ext>
            </a:extLst>
          </p:cNvPr>
          <p:cNvCxnSpPr/>
          <p:nvPr/>
        </p:nvCxnSpPr>
        <p:spPr>
          <a:xfrm flipV="1">
            <a:off x="5499847" y="3818962"/>
            <a:ext cx="336176" cy="1223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1C93C3-9383-0143-8DDC-2E4FB42986E4}"/>
              </a:ext>
            </a:extLst>
          </p:cNvPr>
          <p:cNvCxnSpPr/>
          <p:nvPr/>
        </p:nvCxnSpPr>
        <p:spPr>
          <a:xfrm flipH="1">
            <a:off x="6562165" y="2248634"/>
            <a:ext cx="188259" cy="938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475E3E-9EFB-7440-A7D2-9AD0DF7BA6EC}"/>
              </a:ext>
            </a:extLst>
          </p:cNvPr>
          <p:cNvCxnSpPr/>
          <p:nvPr/>
        </p:nvCxnSpPr>
        <p:spPr>
          <a:xfrm flipH="1" flipV="1">
            <a:off x="8323729" y="3697938"/>
            <a:ext cx="255495" cy="10757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E5CB47E-D8EE-804D-A64E-9996580D5CB3}"/>
              </a:ext>
            </a:extLst>
          </p:cNvPr>
          <p:cNvSpPr txBox="1"/>
          <p:nvPr/>
        </p:nvSpPr>
        <p:spPr>
          <a:xfrm>
            <a:off x="739589" y="428708"/>
            <a:ext cx="5568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Step 6: Aggregate score</a:t>
            </a:r>
          </a:p>
        </p:txBody>
      </p:sp>
    </p:spTree>
    <p:extLst>
      <p:ext uri="{BB962C8B-B14F-4D97-AF65-F5344CB8AC3E}">
        <p14:creationId xmlns:p14="http://schemas.microsoft.com/office/powerpoint/2010/main" val="1802562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DC0F-94E0-7246-A668-E949111DA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35165-EEFD-A247-A114-9D6A35059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Study</a:t>
            </a:r>
          </a:p>
          <a:p>
            <a:pPr lvl="1"/>
            <a:r>
              <a:rPr lang="en-US" dirty="0"/>
              <a:t>Setting the scene</a:t>
            </a:r>
          </a:p>
          <a:p>
            <a:pPr lvl="1"/>
            <a:r>
              <a:rPr lang="en-US" dirty="0"/>
              <a:t>Multivariate benefit-risk</a:t>
            </a:r>
          </a:p>
          <a:p>
            <a:pPr lvl="1"/>
            <a:r>
              <a:rPr lang="en-US" dirty="0"/>
              <a:t>Bayesian joint dose-response model</a:t>
            </a:r>
          </a:p>
          <a:p>
            <a:pPr lvl="1"/>
            <a:r>
              <a:rPr lang="en-US" dirty="0"/>
              <a:t>Using the model to inform decisions</a:t>
            </a:r>
          </a:p>
          <a:p>
            <a:pPr lvl="1"/>
            <a:endParaRPr lang="en-US" dirty="0"/>
          </a:p>
          <a:p>
            <a:r>
              <a:rPr lang="en-US" dirty="0"/>
              <a:t>Multi-criteria decision analysis</a:t>
            </a:r>
          </a:p>
          <a:p>
            <a:pPr lvl="1"/>
            <a:r>
              <a:rPr lang="en-US" dirty="0"/>
              <a:t>Concepts &amp; methods</a:t>
            </a:r>
          </a:p>
          <a:p>
            <a:pPr lvl="1"/>
            <a:r>
              <a:rPr lang="en-US" dirty="0"/>
              <a:t>Conceptual application to case study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911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6572D-38EA-EC44-9278-CA16CE5C0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Accounting for uncertainty / variability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D9F6A5-8A42-B646-A3F0-7161B7EC29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804914"/>
              </p:ext>
            </p:extLst>
          </p:nvPr>
        </p:nvGraphicFramePr>
        <p:xfrm>
          <a:off x="838200" y="1842989"/>
          <a:ext cx="10205852" cy="3172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2926">
                  <a:extLst>
                    <a:ext uri="{9D8B030D-6E8A-4147-A177-3AD203B41FA5}">
                      <a16:colId xmlns:a16="http://schemas.microsoft.com/office/drawing/2014/main" val="2765899462"/>
                    </a:ext>
                  </a:extLst>
                </a:gridCol>
                <a:gridCol w="5102926">
                  <a:extLst>
                    <a:ext uri="{9D8B030D-6E8A-4147-A177-3AD203B41FA5}">
                      <a16:colId xmlns:a16="http://schemas.microsoft.com/office/drawing/2014/main" val="540800129"/>
                    </a:ext>
                  </a:extLst>
                </a:gridCol>
              </a:tblGrid>
              <a:tr h="522602">
                <a:tc>
                  <a:txBody>
                    <a:bodyPr/>
                    <a:lstStyle/>
                    <a:p>
                      <a:r>
                        <a:rPr lang="en-US" sz="2400" dirty="0"/>
                        <a:t>MCDA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Uncertainty evaluation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149990"/>
                  </a:ext>
                </a:extLst>
              </a:tr>
              <a:tr h="768053">
                <a:tc>
                  <a:txBody>
                    <a:bodyPr/>
                    <a:lstStyle/>
                    <a:p>
                      <a:r>
                        <a:rPr lang="en-US" sz="2400" dirty="0"/>
                        <a:t>Performance 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Formal Bayesian modeling to fixed sensitivity analyses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773322"/>
                  </a:ext>
                </a:extLst>
              </a:tr>
              <a:tr h="940683">
                <a:tc>
                  <a:txBody>
                    <a:bodyPr/>
                    <a:lstStyle/>
                    <a:p>
                      <a:r>
                        <a:rPr lang="en-US" sz="2400" dirty="0"/>
                        <a:t>Scoring function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Sensitivity analyses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8533230"/>
                  </a:ext>
                </a:extLst>
              </a:tr>
              <a:tr h="940683">
                <a:tc>
                  <a:txBody>
                    <a:bodyPr/>
                    <a:lstStyle/>
                    <a:p>
                      <a:r>
                        <a:rPr lang="en-US" sz="2400" dirty="0"/>
                        <a:t>Weighting criteria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Sensitivity analyses or distributions (SMAA; </a:t>
                      </a:r>
                      <a:r>
                        <a:rPr lang="en-US" sz="2400" dirty="0" err="1"/>
                        <a:t>Tervonen</a:t>
                      </a:r>
                      <a:r>
                        <a:rPr lang="en-US" sz="2400" dirty="0"/>
                        <a:t> et al, 2011)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3953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8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1993F-CC4A-7E47-8423-5C42005B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Hypothetical application to case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0DB59-7982-8849-A1B4-C8F789458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554" y="1716730"/>
            <a:ext cx="32004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95BC61-FDC4-EE41-808C-489972435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42" y="1716730"/>
            <a:ext cx="3200400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E0CDD-81C8-204E-8A5E-C05B66BAF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604" y="1716731"/>
            <a:ext cx="3200400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87C1A8-D7CA-654F-B6EA-88C997A06CAB}"/>
              </a:ext>
            </a:extLst>
          </p:cNvPr>
          <p:cNvSpPr txBox="1"/>
          <p:nvPr/>
        </p:nvSpPr>
        <p:spPr>
          <a:xfrm>
            <a:off x="153360" y="2485933"/>
            <a:ext cx="1918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Performance Measures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0082FF-2C63-844C-914B-BF62FC11ADD4}"/>
              </a:ext>
            </a:extLst>
          </p:cNvPr>
          <p:cNvSpPr txBox="1"/>
          <p:nvPr/>
        </p:nvSpPr>
        <p:spPr>
          <a:xfrm>
            <a:off x="2902825" y="1716730"/>
            <a:ext cx="183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Safety endpoint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7AB71E-579B-2A45-A577-E7FB039AC376}"/>
              </a:ext>
            </a:extLst>
          </p:cNvPr>
          <p:cNvSpPr txBox="1"/>
          <p:nvPr/>
        </p:nvSpPr>
        <p:spPr>
          <a:xfrm>
            <a:off x="6006060" y="1760391"/>
            <a:ext cx="183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Safety endpoint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8A86C7-B750-9943-AB49-EBBB4BFA2DE2}"/>
              </a:ext>
            </a:extLst>
          </p:cNvPr>
          <p:cNvSpPr txBox="1"/>
          <p:nvPr/>
        </p:nvSpPr>
        <p:spPr>
          <a:xfrm>
            <a:off x="9552280" y="1760391"/>
            <a:ext cx="889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Efficacy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633D1D-F11E-BB42-A377-318371B4F9B5}"/>
              </a:ext>
            </a:extLst>
          </p:cNvPr>
          <p:cNvSpPr/>
          <p:nvPr/>
        </p:nvSpPr>
        <p:spPr>
          <a:xfrm>
            <a:off x="2410554" y="4460789"/>
            <a:ext cx="9144146" cy="456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DEBA07-D5D5-2849-A4A7-626CE6A61397}"/>
              </a:ext>
            </a:extLst>
          </p:cNvPr>
          <p:cNvSpPr/>
          <p:nvPr/>
        </p:nvSpPr>
        <p:spPr>
          <a:xfrm>
            <a:off x="5566198" y="2173383"/>
            <a:ext cx="146300" cy="2089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B8DAB2-D49D-6647-91F4-24A5B5487969}"/>
              </a:ext>
            </a:extLst>
          </p:cNvPr>
          <p:cNvSpPr/>
          <p:nvPr/>
        </p:nvSpPr>
        <p:spPr>
          <a:xfrm>
            <a:off x="5304367" y="2173383"/>
            <a:ext cx="121382" cy="2089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23FE16-F04A-524A-B2D4-D0F4CB76DBA5}"/>
              </a:ext>
            </a:extLst>
          </p:cNvPr>
          <p:cNvSpPr/>
          <p:nvPr/>
        </p:nvSpPr>
        <p:spPr>
          <a:xfrm>
            <a:off x="8713157" y="2397211"/>
            <a:ext cx="127053" cy="169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7D4E4F-04C0-254F-A204-BC67A112BD1F}"/>
              </a:ext>
            </a:extLst>
          </p:cNvPr>
          <p:cNvSpPr/>
          <p:nvPr/>
        </p:nvSpPr>
        <p:spPr>
          <a:xfrm>
            <a:off x="2369449" y="2228577"/>
            <a:ext cx="146300" cy="2089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01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1993F-CC4A-7E47-8423-5C42005B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Hypothetical application to case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7C1A8-D7CA-654F-B6EA-88C997A06CAB}"/>
              </a:ext>
            </a:extLst>
          </p:cNvPr>
          <p:cNvSpPr txBox="1"/>
          <p:nvPr/>
        </p:nvSpPr>
        <p:spPr>
          <a:xfrm>
            <a:off x="153360" y="2485933"/>
            <a:ext cx="1918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Scoring Functions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71769A-3171-2845-93DF-A41BDAA2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68" y="1477854"/>
            <a:ext cx="9610287" cy="5241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90D642-F3A6-AC4B-813A-326592D12731}"/>
              </a:ext>
            </a:extLst>
          </p:cNvPr>
          <p:cNvSpPr txBox="1"/>
          <p:nvPr/>
        </p:nvSpPr>
        <p:spPr>
          <a:xfrm>
            <a:off x="2516417" y="1504748"/>
            <a:ext cx="25861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Safety endpoint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D964D-AD52-8C41-9ADC-BA9F4E7A94F5}"/>
              </a:ext>
            </a:extLst>
          </p:cNvPr>
          <p:cNvSpPr txBox="1"/>
          <p:nvPr/>
        </p:nvSpPr>
        <p:spPr>
          <a:xfrm>
            <a:off x="5755341" y="1506022"/>
            <a:ext cx="27028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Safety endpoint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065D9-B042-FF4D-A38F-23BF937620BE}"/>
              </a:ext>
            </a:extLst>
          </p:cNvPr>
          <p:cNvSpPr txBox="1"/>
          <p:nvPr/>
        </p:nvSpPr>
        <p:spPr>
          <a:xfrm>
            <a:off x="9028817" y="1487239"/>
            <a:ext cx="26533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Efficacy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72F51-4D88-9944-B72D-FCC0020DFBBC}"/>
              </a:ext>
            </a:extLst>
          </p:cNvPr>
          <p:cNvSpPr txBox="1"/>
          <p:nvPr/>
        </p:nvSpPr>
        <p:spPr>
          <a:xfrm>
            <a:off x="0" y="6550223"/>
            <a:ext cx="6531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Hypothetical scales for discussion only. Scales were not assessed for the actual analysis.</a:t>
            </a:r>
          </a:p>
        </p:txBody>
      </p:sp>
    </p:spTree>
    <p:extLst>
      <p:ext uri="{BB962C8B-B14F-4D97-AF65-F5344CB8AC3E}">
        <p14:creationId xmlns:p14="http://schemas.microsoft.com/office/powerpoint/2010/main" val="426818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1993F-CC4A-7E47-8423-5C42005B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Hypothetical application to case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7C1A8-D7CA-654F-B6EA-88C997A06CAB}"/>
              </a:ext>
            </a:extLst>
          </p:cNvPr>
          <p:cNvSpPr txBox="1"/>
          <p:nvPr/>
        </p:nvSpPr>
        <p:spPr>
          <a:xfrm>
            <a:off x="153360" y="3429000"/>
            <a:ext cx="1918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Weighting Functions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C67BA04-16A4-D242-A404-90F296B99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474873"/>
              </p:ext>
            </p:extLst>
          </p:nvPr>
        </p:nvGraphicFramePr>
        <p:xfrm>
          <a:off x="1881529" y="1833569"/>
          <a:ext cx="8292620" cy="4034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155">
                  <a:extLst>
                    <a:ext uri="{9D8B030D-6E8A-4147-A177-3AD203B41FA5}">
                      <a16:colId xmlns:a16="http://schemas.microsoft.com/office/drawing/2014/main" val="3723858397"/>
                    </a:ext>
                  </a:extLst>
                </a:gridCol>
                <a:gridCol w="2073155">
                  <a:extLst>
                    <a:ext uri="{9D8B030D-6E8A-4147-A177-3AD203B41FA5}">
                      <a16:colId xmlns:a16="http://schemas.microsoft.com/office/drawing/2014/main" val="916581908"/>
                    </a:ext>
                  </a:extLst>
                </a:gridCol>
                <a:gridCol w="2073155">
                  <a:extLst>
                    <a:ext uri="{9D8B030D-6E8A-4147-A177-3AD203B41FA5}">
                      <a16:colId xmlns:a16="http://schemas.microsoft.com/office/drawing/2014/main" val="1469057439"/>
                    </a:ext>
                  </a:extLst>
                </a:gridCol>
                <a:gridCol w="2073155">
                  <a:extLst>
                    <a:ext uri="{9D8B030D-6E8A-4147-A177-3AD203B41FA5}">
                      <a16:colId xmlns:a16="http://schemas.microsoft.com/office/drawing/2014/main" val="697255973"/>
                    </a:ext>
                  </a:extLst>
                </a:gridCol>
              </a:tblGrid>
              <a:tr h="1008699">
                <a:tc>
                  <a:txBody>
                    <a:bodyPr/>
                    <a:lstStyle/>
                    <a:p>
                      <a:r>
                        <a:rPr lang="en-US" sz="2800" dirty="0"/>
                        <a:t>Endpoint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Drug Developer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Regulator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 Specific Patient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459920"/>
                  </a:ext>
                </a:extLst>
              </a:tr>
              <a:tr h="1008699">
                <a:tc>
                  <a:txBody>
                    <a:bodyPr/>
                    <a:lstStyle/>
                    <a:p>
                      <a:r>
                        <a:rPr lang="en-US" sz="2800" dirty="0"/>
                        <a:t>Safety endpoint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791656"/>
                  </a:ext>
                </a:extLst>
              </a:tr>
              <a:tr h="1008699">
                <a:tc>
                  <a:txBody>
                    <a:bodyPr/>
                    <a:lstStyle/>
                    <a:p>
                      <a:r>
                        <a:rPr lang="en-US" sz="2800" dirty="0"/>
                        <a:t>Safety endpoint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926603"/>
                  </a:ext>
                </a:extLst>
              </a:tr>
              <a:tr h="1008699">
                <a:tc>
                  <a:txBody>
                    <a:bodyPr/>
                    <a:lstStyle/>
                    <a:p>
                      <a:r>
                        <a:rPr lang="en-US" sz="2800" dirty="0"/>
                        <a:t>Efficacy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9372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2878A21-479B-1D4C-9D5D-C44C1534494C}"/>
              </a:ext>
            </a:extLst>
          </p:cNvPr>
          <p:cNvSpPr txBox="1"/>
          <p:nvPr/>
        </p:nvSpPr>
        <p:spPr>
          <a:xfrm>
            <a:off x="65086" y="6487883"/>
            <a:ext cx="683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Hypothetical weights for discussion only. Weights were not assessed for the actual analysis.</a:t>
            </a:r>
          </a:p>
        </p:txBody>
      </p:sp>
    </p:spTree>
    <p:extLst>
      <p:ext uri="{BB962C8B-B14F-4D97-AF65-F5344CB8AC3E}">
        <p14:creationId xmlns:p14="http://schemas.microsoft.com/office/powerpoint/2010/main" val="3806220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7BC36B-6495-8C47-8AF7-52185E3DF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7" y="369795"/>
            <a:ext cx="8346140" cy="62596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8AD31-1318-504A-A023-19C0B95B3AC4}"/>
              </a:ext>
            </a:extLst>
          </p:cNvPr>
          <p:cNvSpPr txBox="1"/>
          <p:nvPr/>
        </p:nvSpPr>
        <p:spPr>
          <a:xfrm>
            <a:off x="9224683" y="995082"/>
            <a:ext cx="22591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Difference in utility from comparator.</a:t>
            </a:r>
          </a:p>
          <a:p>
            <a:endParaRPr lang="en-US" sz="2800" dirty="0"/>
          </a:p>
          <a:p>
            <a:r>
              <a:rPr lang="en-US" sz="2800" dirty="0"/>
              <a:t>Median and 90% credible interval, using hypothetical Drug Developer weights.</a:t>
            </a:r>
          </a:p>
        </p:txBody>
      </p:sp>
    </p:spTree>
    <p:extLst>
      <p:ext uri="{BB962C8B-B14F-4D97-AF65-F5344CB8AC3E}">
        <p14:creationId xmlns:p14="http://schemas.microsoft.com/office/powerpoint/2010/main" val="4065295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EEC4-C4A4-0542-A6C6-4AA8E8A58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DD014-2D8D-544F-899F-3EC034CB3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Joint modeling </a:t>
            </a:r>
          </a:p>
          <a:p>
            <a:pPr lvl="1"/>
            <a:r>
              <a:rPr lang="en-US" dirty="0"/>
              <a:t>allows modeling of correlations of safety and efficacy measures at the subject- and population levels</a:t>
            </a:r>
          </a:p>
          <a:p>
            <a:pPr lvl="1"/>
            <a:r>
              <a:rPr lang="en-US" dirty="0"/>
              <a:t>Intuitive</a:t>
            </a:r>
          </a:p>
          <a:p>
            <a:pPr lvl="1"/>
            <a:endParaRPr lang="en-US" dirty="0"/>
          </a:p>
          <a:p>
            <a:r>
              <a:rPr lang="en-US" dirty="0"/>
              <a:t>Bayesian framework </a:t>
            </a:r>
          </a:p>
          <a:p>
            <a:pPr lvl="1"/>
            <a:r>
              <a:rPr lang="en-US" dirty="0"/>
              <a:t>Enables ‘proper’ accounting for uncertainty in decision-making process</a:t>
            </a:r>
          </a:p>
          <a:p>
            <a:pPr lvl="1"/>
            <a:r>
              <a:rPr lang="en-US" dirty="0"/>
              <a:t>Formal use of prior information – including formally updating benefit-risk assessment as the drug advances through development</a:t>
            </a:r>
          </a:p>
          <a:p>
            <a:pPr lvl="1"/>
            <a:endParaRPr lang="en-US" dirty="0"/>
          </a:p>
          <a:p>
            <a:r>
              <a:rPr lang="en-US" dirty="0"/>
              <a:t>MCDA</a:t>
            </a:r>
          </a:p>
          <a:p>
            <a:pPr lvl="1"/>
            <a:r>
              <a:rPr lang="en-US" dirty="0"/>
              <a:t>Potentially useful approach to integrate efficacy and safety outcomes into a single measure</a:t>
            </a:r>
          </a:p>
          <a:p>
            <a:pPr lvl="1"/>
            <a:r>
              <a:rPr lang="en-US" dirty="0"/>
              <a:t>Explicitly models different weights given to outcomes by different stakeholders</a:t>
            </a:r>
          </a:p>
        </p:txBody>
      </p:sp>
    </p:spTree>
    <p:extLst>
      <p:ext uri="{BB962C8B-B14F-4D97-AF65-F5344CB8AC3E}">
        <p14:creationId xmlns:p14="http://schemas.microsoft.com/office/powerpoint/2010/main" val="3423813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6D3F6-5FC2-C04F-9959-D2B66BFC1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A6A43-44BB-F241-B477-0B3F7DCF4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Eyas</a:t>
            </a:r>
            <a:r>
              <a:rPr lang="en-US" dirty="0"/>
              <a:t> Abu-</a:t>
            </a:r>
            <a:r>
              <a:rPr lang="en-US" dirty="0" err="1"/>
              <a:t>Raddad</a:t>
            </a:r>
            <a:r>
              <a:rPr lang="en-US" dirty="0"/>
              <a:t> (Lilly-Chorus)</a:t>
            </a:r>
          </a:p>
          <a:p>
            <a:r>
              <a:rPr lang="en-US" dirty="0"/>
              <a:t>Marc </a:t>
            </a:r>
            <a:r>
              <a:rPr lang="en-US" dirty="0" err="1"/>
              <a:t>Gastonguay</a:t>
            </a:r>
            <a:endParaRPr lang="en-US" dirty="0"/>
          </a:p>
          <a:p>
            <a:r>
              <a:rPr lang="en-US" dirty="0"/>
              <a:t>Arnab Mukherjee, Tim Nicholas</a:t>
            </a:r>
          </a:p>
          <a:p>
            <a:r>
              <a:rPr lang="en-US" dirty="0"/>
              <a:t>Other speakers in the session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8949C6-A970-9E44-80B3-86DF14597ED8}"/>
              </a:ext>
            </a:extLst>
          </p:cNvPr>
          <p:cNvSpPr/>
          <p:nvPr/>
        </p:nvSpPr>
        <p:spPr>
          <a:xfrm>
            <a:off x="716692" y="1690688"/>
            <a:ext cx="4967416" cy="607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73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50B1B-245D-8842-934E-7A3850B3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C0172-36C6-E448-8A37-AFD78C3A6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Bellanti</a:t>
            </a:r>
            <a:r>
              <a:rPr lang="en-US" dirty="0"/>
              <a:t> F, van </a:t>
            </a:r>
            <a:r>
              <a:rPr lang="en-US" dirty="0" err="1"/>
              <a:t>Wijk</a:t>
            </a:r>
            <a:r>
              <a:rPr lang="en-US" dirty="0"/>
              <a:t> RC, Danhof M, Della </a:t>
            </a:r>
            <a:r>
              <a:rPr lang="en-US" dirty="0" err="1"/>
              <a:t>Pasqua</a:t>
            </a:r>
            <a:r>
              <a:rPr lang="en-US" dirty="0"/>
              <a:t> O. Integration of PKPD relationships into benefit-risk analysis. Br J </a:t>
            </a:r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Pharmacol</a:t>
            </a:r>
            <a:r>
              <a:rPr lang="en-US" dirty="0"/>
              <a:t>. 2015 Nov;80(5):979–91.</a:t>
            </a:r>
          </a:p>
          <a:p>
            <a:r>
              <a:rPr lang="en-US" dirty="0"/>
              <a:t>Keeney RL, </a:t>
            </a:r>
            <a:r>
              <a:rPr lang="en-US" dirty="0" err="1"/>
              <a:t>Raiffa</a:t>
            </a:r>
            <a:r>
              <a:rPr lang="en-US" dirty="0"/>
              <a:t> H. Decisions with Multiple Objectives: Preferences and Value Trade-Offs. Cambridge University Press, Cambridge, UK, 1993. </a:t>
            </a:r>
          </a:p>
          <a:p>
            <a:r>
              <a:rPr lang="en-US" dirty="0" err="1"/>
              <a:t>Thokala</a:t>
            </a:r>
            <a:r>
              <a:rPr lang="en-US" dirty="0"/>
              <a:t> P, et al. Multiple Criteria Decision Analysis for Health Care Decision Making—An Introduction: Report 1 of the ISPOR MCDA Emerging Good Practices Task Force. Value Health.  2016; 19: 1-13.</a:t>
            </a:r>
          </a:p>
          <a:p>
            <a:r>
              <a:rPr lang="en-US" dirty="0" err="1"/>
              <a:t>Tervonen</a:t>
            </a:r>
            <a:r>
              <a:rPr lang="en-US" dirty="0"/>
              <a:t>, T., Van </a:t>
            </a:r>
            <a:r>
              <a:rPr lang="en-US" dirty="0" err="1"/>
              <a:t>Valkenhoef</a:t>
            </a:r>
            <a:r>
              <a:rPr lang="en-US" dirty="0"/>
              <a:t>, G., </a:t>
            </a:r>
            <a:r>
              <a:rPr lang="en-US" dirty="0" err="1"/>
              <a:t>Buskens</a:t>
            </a:r>
            <a:r>
              <a:rPr lang="en-US" dirty="0"/>
              <a:t>, E., </a:t>
            </a:r>
            <a:r>
              <a:rPr lang="en-US" dirty="0" err="1"/>
              <a:t>Hillege</a:t>
            </a:r>
            <a:r>
              <a:rPr lang="en-US" dirty="0"/>
              <a:t>, H. L., and </a:t>
            </a:r>
            <a:r>
              <a:rPr lang="en-US" dirty="0" err="1"/>
              <a:t>Postmus</a:t>
            </a:r>
            <a:r>
              <a:rPr lang="en-US" dirty="0"/>
              <a:t>, D. (2011). A stochastic multicriteria model for evidence-based decision making in drug benefit–risk analysis. </a:t>
            </a:r>
            <a:r>
              <a:rPr lang="en-US" i="1" dirty="0"/>
              <a:t>Statistics in Medicine </a:t>
            </a:r>
            <a:r>
              <a:rPr lang="en-US" dirty="0"/>
              <a:t>30, 1419–1428. DOI: 10.1002/sim.4194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47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71F305-D399-9149-85AD-EB9316760F23}"/>
              </a:ext>
            </a:extLst>
          </p:cNvPr>
          <p:cNvSpPr txBox="1"/>
          <p:nvPr/>
        </p:nvSpPr>
        <p:spPr>
          <a:xfrm>
            <a:off x="914399" y="985652"/>
            <a:ext cx="53913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Ladies and gentlemen, the story you are about to see is true.</a:t>
            </a:r>
          </a:p>
          <a:p>
            <a:endParaRPr lang="en-US" sz="4000" dirty="0"/>
          </a:p>
          <a:p>
            <a:r>
              <a:rPr lang="en-US" sz="4000" dirty="0"/>
              <a:t>The names have been changed to protect the innocent.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FAF54-FB2B-914C-9B30-7E8508956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938" y="2679699"/>
            <a:ext cx="5368636" cy="40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7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9EDF6-CEB5-194B-BD6E-6C890AC4A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63B2E-46C4-6C46-9C29-1FCC5E55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drug was in Phase 2 development for the treatment of a chronic disease affecting over 20 millions adults in the US</a:t>
            </a:r>
          </a:p>
          <a:p>
            <a:endParaRPr lang="en-US" dirty="0"/>
          </a:p>
          <a:p>
            <a:r>
              <a:rPr lang="en-US" dirty="0"/>
              <a:t>Approved products are efficacious but have potentially life-threatening safety risks</a:t>
            </a:r>
          </a:p>
          <a:p>
            <a:endParaRPr lang="en-US" dirty="0"/>
          </a:p>
          <a:p>
            <a:r>
              <a:rPr lang="en-US" dirty="0"/>
              <a:t>Based on pre-clinical data, the drug was predicted to have fewer safety concerns while achieving equivalent efficacy as the marketed products.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01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813B4-AC24-B847-AC8F-DDEDCBE3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drug development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53683-6D76-9C49-93A2-D41D69398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61" y="1825625"/>
            <a:ext cx="4120587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Is there a dose of with desired risk-benefit profile?</a:t>
            </a:r>
          </a:p>
          <a:p>
            <a:pPr lvl="1"/>
            <a:r>
              <a:rPr lang="en-US" sz="2000" dirty="0"/>
              <a:t>Lower safety risk and equivalent (or better) efficacy</a:t>
            </a:r>
          </a:p>
          <a:p>
            <a:pPr lvl="1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More improvement in efficacy and equivalent (or better) safety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dirty="0"/>
              <a:t>Risk-benefit is </a:t>
            </a:r>
            <a:r>
              <a:rPr lang="en-US" sz="2400" i="1" dirty="0"/>
              <a:t>with respect to marketed treatment</a:t>
            </a:r>
            <a:r>
              <a:rPr lang="en-US" sz="2400" dirty="0"/>
              <a:t>, not absolute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2753E-718B-E74F-96E5-99FD3A1CB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03" y="1442370"/>
            <a:ext cx="6498756" cy="5415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9358B-40CB-304F-9F53-3134976B47F0}"/>
              </a:ext>
            </a:extLst>
          </p:cNvPr>
          <p:cNvSpPr txBox="1"/>
          <p:nvPr/>
        </p:nvSpPr>
        <p:spPr>
          <a:xfrm>
            <a:off x="9261018" y="2260101"/>
            <a:ext cx="1723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Hypothetical risk-benefit curve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57833-7992-1044-B012-0C632C962EAE}"/>
              </a:ext>
            </a:extLst>
          </p:cNvPr>
          <p:cNvSpPr txBox="1"/>
          <p:nvPr/>
        </p:nvSpPr>
        <p:spPr>
          <a:xfrm>
            <a:off x="7230140" y="6389062"/>
            <a:ext cx="31503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Efficacy benefit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504EE3-031C-3F4F-94CD-144C7F35D581}"/>
              </a:ext>
            </a:extLst>
          </p:cNvPr>
          <p:cNvSpPr txBox="1"/>
          <p:nvPr/>
        </p:nvSpPr>
        <p:spPr>
          <a:xfrm rot="16200000">
            <a:off x="4301347" y="3626975"/>
            <a:ext cx="15190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Safety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4C74D-D550-FB42-A83E-74CB1FFF77E9}"/>
              </a:ext>
            </a:extLst>
          </p:cNvPr>
          <p:cNvSpPr txBox="1"/>
          <p:nvPr/>
        </p:nvSpPr>
        <p:spPr>
          <a:xfrm>
            <a:off x="8266670" y="3905012"/>
            <a:ext cx="1495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Comparator</a:t>
            </a:r>
          </a:p>
        </p:txBody>
      </p:sp>
    </p:spTree>
    <p:extLst>
      <p:ext uri="{BB962C8B-B14F-4D97-AF65-F5344CB8AC3E}">
        <p14:creationId xmlns:p14="http://schemas.microsoft.com/office/powerpoint/2010/main" val="24569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0D9E-F62D-D247-A116-7C5AE0ABA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dose-ranging, positive control, 2-period crossover trial informed the decision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952528-4974-494C-A957-D773F32C4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3" y="1729426"/>
            <a:ext cx="8590393" cy="3817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9C68D4-F240-5249-AAFB-2CF95BCF6309}"/>
              </a:ext>
            </a:extLst>
          </p:cNvPr>
          <p:cNvSpPr txBox="1"/>
          <p:nvPr/>
        </p:nvSpPr>
        <p:spPr>
          <a:xfrm>
            <a:off x="8888589" y="2587111"/>
            <a:ext cx="29754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Efficacy: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One PD Biomarker</a:t>
            </a:r>
          </a:p>
          <a:p>
            <a:pPr lvl="1"/>
            <a:endParaRPr lang="en-US" sz="2400" b="1" dirty="0"/>
          </a:p>
          <a:p>
            <a:r>
              <a:rPr lang="en-US" sz="2400" b="1" dirty="0"/>
              <a:t>Safety: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Two mechanism-related biomarkers</a:t>
            </a:r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D6B1C-55C6-234E-9AC9-14B07055394E}"/>
              </a:ext>
            </a:extLst>
          </p:cNvPr>
          <p:cNvSpPr txBox="1"/>
          <p:nvPr/>
        </p:nvSpPr>
        <p:spPr>
          <a:xfrm>
            <a:off x="8633946" y="6372763"/>
            <a:ext cx="3221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ClinicalTrials.gov</a:t>
            </a:r>
            <a:r>
              <a:rPr lang="en-US" sz="1400" dirty="0"/>
              <a:t> Identifier: NCT01427972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348637-1ABF-384A-9C3F-62D1A900570B}"/>
              </a:ext>
            </a:extLst>
          </p:cNvPr>
          <p:cNvSpPr/>
          <p:nvPr/>
        </p:nvSpPr>
        <p:spPr>
          <a:xfrm>
            <a:off x="3678866" y="4377764"/>
            <a:ext cx="1828800" cy="268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F32C40-F12F-2140-B8EF-D29E9C4E07F2}"/>
              </a:ext>
            </a:extLst>
          </p:cNvPr>
          <p:cNvSpPr/>
          <p:nvPr/>
        </p:nvSpPr>
        <p:spPr>
          <a:xfrm>
            <a:off x="4003589" y="3835766"/>
            <a:ext cx="3052119" cy="395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FD1B7E-4693-4844-B3EA-EBD80ED35152}"/>
              </a:ext>
            </a:extLst>
          </p:cNvPr>
          <p:cNvSpPr/>
          <p:nvPr/>
        </p:nvSpPr>
        <p:spPr>
          <a:xfrm>
            <a:off x="8888589" y="4831492"/>
            <a:ext cx="2652622" cy="55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39CD85-BC64-1B45-B5AC-55EB33779661}"/>
              </a:ext>
            </a:extLst>
          </p:cNvPr>
          <p:cNvSpPr/>
          <p:nvPr/>
        </p:nvSpPr>
        <p:spPr>
          <a:xfrm>
            <a:off x="8633946" y="6372763"/>
            <a:ext cx="322171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ED18E6-B135-B341-8606-7F98AA19FACA}"/>
              </a:ext>
            </a:extLst>
          </p:cNvPr>
          <p:cNvSpPr/>
          <p:nvPr/>
        </p:nvSpPr>
        <p:spPr>
          <a:xfrm>
            <a:off x="1212112" y="4933506"/>
            <a:ext cx="6101617" cy="761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16798-5796-5F4D-B763-E02A607269CC}"/>
              </a:ext>
            </a:extLst>
          </p:cNvPr>
          <p:cNvSpPr txBox="1"/>
          <p:nvPr/>
        </p:nvSpPr>
        <p:spPr>
          <a:xfrm>
            <a:off x="894897" y="5032786"/>
            <a:ext cx="6887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Incomplete block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Three dose levels:  Low, middle,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Comparator</a:t>
            </a:r>
          </a:p>
        </p:txBody>
      </p:sp>
    </p:spTree>
    <p:extLst>
      <p:ext uri="{BB962C8B-B14F-4D97-AF65-F5344CB8AC3E}">
        <p14:creationId xmlns:p14="http://schemas.microsoft.com/office/powerpoint/2010/main" val="865527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F835469-FFFA-5B4F-B8AA-BD16F628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44248"/>
            <a:ext cx="9017000" cy="313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9BB5E-461E-3E46-A011-1B2B387F1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1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To address the risk-benefit question, we fit (Bayesian) joint models to the three endpoints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629E1-CF28-E74B-90DF-C7E5E3589341}"/>
              </a:ext>
            </a:extLst>
          </p:cNvPr>
          <p:cNvSpPr txBox="1"/>
          <p:nvPr/>
        </p:nvSpPr>
        <p:spPr>
          <a:xfrm>
            <a:off x="1913035" y="1823319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Baseline in </a:t>
            </a:r>
          </a:p>
          <a:p>
            <a:r>
              <a:rPr lang="en-US" b="1" dirty="0">
                <a:solidFill>
                  <a:srgbClr val="FF0000"/>
                </a:solidFill>
              </a:rPr>
              <a:t>period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0701D-EEC3-1046-A5BD-A4EB0EDDD438}"/>
              </a:ext>
            </a:extLst>
          </p:cNvPr>
          <p:cNvSpPr txBox="1"/>
          <p:nvPr/>
        </p:nvSpPr>
        <p:spPr>
          <a:xfrm>
            <a:off x="3414531" y="1823320"/>
            <a:ext cx="804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Period</a:t>
            </a:r>
          </a:p>
          <a:p>
            <a:r>
              <a:rPr lang="en-US" b="1" dirty="0">
                <a:solidFill>
                  <a:srgbClr val="FF0000"/>
                </a:solidFill>
              </a:rPr>
              <a:t>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B472B-D8A4-A54E-AB5E-FC628A3F2524}"/>
              </a:ext>
            </a:extLst>
          </p:cNvPr>
          <p:cNvSpPr txBox="1"/>
          <p:nvPr/>
        </p:nvSpPr>
        <p:spPr>
          <a:xfrm>
            <a:off x="7843767" y="1625772"/>
            <a:ext cx="1602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Counterfactual</a:t>
            </a:r>
          </a:p>
          <a:p>
            <a:r>
              <a:rPr lang="en-US" b="1" dirty="0">
                <a:solidFill>
                  <a:schemeClr val="accent2"/>
                </a:solidFill>
              </a:rPr>
              <a:t>Placebo</a:t>
            </a:r>
          </a:p>
          <a:p>
            <a:r>
              <a:rPr lang="en-US" b="1" dirty="0">
                <a:solidFill>
                  <a:schemeClr val="accent2"/>
                </a:solidFill>
              </a:rPr>
              <a:t>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D1A85-2824-B642-A697-6CED8FD096B9}"/>
              </a:ext>
            </a:extLst>
          </p:cNvPr>
          <p:cNvSpPr txBox="1"/>
          <p:nvPr/>
        </p:nvSpPr>
        <p:spPr>
          <a:xfrm>
            <a:off x="443138" y="3292143"/>
            <a:ext cx="159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Dose-response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D09010-4191-EA4B-8D54-2A57621DB1FD}"/>
              </a:ext>
            </a:extLst>
          </p:cNvPr>
          <p:cNvSpPr txBox="1"/>
          <p:nvPr/>
        </p:nvSpPr>
        <p:spPr>
          <a:xfrm>
            <a:off x="5914337" y="3470344"/>
            <a:ext cx="217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Effect of Comparator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A6B28E-9A48-DC42-A37C-B41EC0AF9ED0}"/>
              </a:ext>
            </a:extLst>
          </p:cNvPr>
          <p:cNvCxnSpPr/>
          <p:nvPr/>
        </p:nvCxnSpPr>
        <p:spPr>
          <a:xfrm>
            <a:off x="2685327" y="2469650"/>
            <a:ext cx="115746" cy="3082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124EF3-4BC2-B543-B9D1-1C536EC6585E}"/>
              </a:ext>
            </a:extLst>
          </p:cNvPr>
          <p:cNvCxnSpPr>
            <a:stCxn id="6" idx="2"/>
          </p:cNvCxnSpPr>
          <p:nvPr/>
        </p:nvCxnSpPr>
        <p:spPr>
          <a:xfrm flipH="1">
            <a:off x="3782577" y="2469651"/>
            <a:ext cx="34212" cy="308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7AA0F5-A3EA-6E4D-9A81-D14160971DE9}"/>
              </a:ext>
            </a:extLst>
          </p:cNvPr>
          <p:cNvCxnSpPr>
            <a:cxnSpLocks/>
          </p:cNvCxnSpPr>
          <p:nvPr/>
        </p:nvCxnSpPr>
        <p:spPr>
          <a:xfrm flipH="1">
            <a:off x="6804212" y="2146484"/>
            <a:ext cx="1039556" cy="73118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6E6C7D-3FFE-6A4E-AB51-9AF6283FE1FF}"/>
              </a:ext>
            </a:extLst>
          </p:cNvPr>
          <p:cNvCxnSpPr/>
          <p:nvPr/>
        </p:nvCxnSpPr>
        <p:spPr>
          <a:xfrm flipV="1">
            <a:off x="1979205" y="3329214"/>
            <a:ext cx="586106" cy="10406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FEC7BD-9004-4645-B018-F26264277072}"/>
              </a:ext>
            </a:extLst>
          </p:cNvPr>
          <p:cNvCxnSpPr>
            <a:cxnSpLocks/>
          </p:cNvCxnSpPr>
          <p:nvPr/>
        </p:nvCxnSpPr>
        <p:spPr>
          <a:xfrm flipH="1" flipV="1">
            <a:off x="4706328" y="3484278"/>
            <a:ext cx="1208009" cy="17719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67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FDB6-8F85-B945-8C4A-EBB6286A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Endpoint association modeled through correlated random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B30FD3-0BA1-3941-8113-0CFB4A1FC9C7}"/>
              </a:ext>
            </a:extLst>
          </p:cNvPr>
          <p:cNvSpPr txBox="1"/>
          <p:nvPr/>
        </p:nvSpPr>
        <p:spPr>
          <a:xfrm>
            <a:off x="296520" y="2069435"/>
            <a:ext cx="8851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Subject-specific </a:t>
            </a:r>
            <a:r>
              <a:rPr lang="en-US" sz="2400" dirty="0">
                <a:solidFill>
                  <a:srgbClr val="FF0000"/>
                </a:solidFill>
              </a:rPr>
              <a:t>Baseline, Period </a:t>
            </a:r>
            <a:r>
              <a:rPr lang="en-US" sz="2400" dirty="0"/>
              <a:t>and </a:t>
            </a:r>
            <a:r>
              <a:rPr lang="en-US" sz="2400" dirty="0">
                <a:solidFill>
                  <a:schemeClr val="accent2"/>
                </a:solidFill>
              </a:rPr>
              <a:t>(counterfactual) placebo </a:t>
            </a:r>
            <a:r>
              <a:rPr lang="en-US" sz="2400" dirty="0"/>
              <a:t>effects: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84B576-DE80-C74F-B37E-142DE7B4D118}"/>
              </a:ext>
            </a:extLst>
          </p:cNvPr>
          <p:cNvSpPr txBox="1"/>
          <p:nvPr/>
        </p:nvSpPr>
        <p:spPr>
          <a:xfrm>
            <a:off x="296520" y="4618769"/>
            <a:ext cx="926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Subject-specific random effects modeled with full-block variance matrix: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CB1567-57A2-3344-B34B-0B425B9E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70" y="2703749"/>
            <a:ext cx="9567993" cy="1676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F98D9C-90C8-C641-A83C-2121EF0C0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753" y="5319428"/>
            <a:ext cx="5847884" cy="84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62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0FFAA-FC65-374C-8443-868D12482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framework provided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40FBC-1E19-BA47-9A38-79B403716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Readily answer key questions in a </a:t>
            </a:r>
            <a:r>
              <a:rPr lang="en-US" b="1" i="1" dirty="0"/>
              <a:t>probabilistic framework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Allows us to include moderately informative prior distributions on the population-level (counterfactual) placebo response</a:t>
            </a:r>
          </a:p>
          <a:p>
            <a:pPr lvl="1"/>
            <a:r>
              <a:rPr lang="en-US" dirty="0"/>
              <a:t>Weakly informative prior distributions on other parts of the model</a:t>
            </a:r>
          </a:p>
          <a:p>
            <a:pPr marL="457189" lvl="1" indent="0">
              <a:buNone/>
            </a:pPr>
            <a:endParaRPr lang="en-US" dirty="0"/>
          </a:p>
          <a:p>
            <a:r>
              <a:rPr lang="en-US" dirty="0"/>
              <a:t>No need to rely on asymptotic theory to obtain uncertainty in estimates and predictions</a:t>
            </a:r>
          </a:p>
        </p:txBody>
      </p:sp>
    </p:spTree>
    <p:extLst>
      <p:ext uri="{BB962C8B-B14F-4D97-AF65-F5344CB8AC3E}">
        <p14:creationId xmlns:p14="http://schemas.microsoft.com/office/powerpoint/2010/main" val="12039599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PPTCOMPATIBLERD03" val="RXP"/>
  <p:tag name="VARPPTTYPE" val="RXP"/>
  <p:tag name="VARPPTSLIDEFORMAT" val="RXP"/>
  <p:tag name="VARPPTCOMPATIBLE4" val="RXP"/>
  <p:tag name="VARSAVEMESSAGETIMESTAMP" val="RXP9/18/20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8500</TotalTime>
  <Words>1488</Words>
  <Application>Microsoft Macintosh PowerPoint</Application>
  <PresentationFormat>Widescreen</PresentationFormat>
  <Paragraphs>268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Arial,Italic</vt:lpstr>
      <vt:lpstr>Calibri</vt:lpstr>
      <vt:lpstr>Calibri Light</vt:lpstr>
      <vt:lpstr>Cambria Math</vt:lpstr>
      <vt:lpstr>Times New Roman</vt:lpstr>
      <vt:lpstr>Office Theme</vt:lpstr>
      <vt:lpstr>PowerPoint Presentation</vt:lpstr>
      <vt:lpstr>Outline</vt:lpstr>
      <vt:lpstr>PowerPoint Presentation</vt:lpstr>
      <vt:lpstr>Background</vt:lpstr>
      <vt:lpstr>Key drug development decision</vt:lpstr>
      <vt:lpstr>A dose-ranging, positive control, 2-period crossover trial informed the decision</vt:lpstr>
      <vt:lpstr>To address the risk-benefit question, we fit (Bayesian) joint models to the three endpoints</vt:lpstr>
      <vt:lpstr>Endpoint association modeled through correlated random effects</vt:lpstr>
      <vt:lpstr>Bayesian framework provided benefits</vt:lpstr>
      <vt:lpstr>Two key metrics were used to inform the decision-making process</vt:lpstr>
      <vt:lpstr>Clear dose-response for safety endpoint 1</vt:lpstr>
      <vt:lpstr>However, shallower dose-response for efficacy and safety endpoint 2</vt:lpstr>
      <vt:lpstr>Bivariate efficacy-safety dose-response shows unlikely to achieve desired risk-benefit profile</vt:lpstr>
      <vt:lpstr>The probability of achieving the target is low at all doses studied</vt:lpstr>
      <vt:lpstr>Alternatives / extensions to our approach</vt:lpstr>
      <vt:lpstr>Multi-Criteria Decision Analysis</vt:lpstr>
      <vt:lpstr>MCDA is used to support health care decisions across a wide variety of areas</vt:lpstr>
      <vt:lpstr>PowerPoint Presentation</vt:lpstr>
      <vt:lpstr>PowerPoint Presentation</vt:lpstr>
      <vt:lpstr>Accounting for uncertainty / variability</vt:lpstr>
      <vt:lpstr>Hypothetical application to case study</vt:lpstr>
      <vt:lpstr>Hypothetical application to case study</vt:lpstr>
      <vt:lpstr>Hypothetical application to case study</vt:lpstr>
      <vt:lpstr>PowerPoint Presentation</vt:lpstr>
      <vt:lpstr>Key points</vt:lpstr>
      <vt:lpstr>Acknowledgements</vt:lpstr>
      <vt:lpstr>References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Mock</dc:creator>
  <cp:lastModifiedBy>Jonathan French</cp:lastModifiedBy>
  <cp:revision>188</cp:revision>
  <cp:lastPrinted>2019-10-14T17:49:30Z</cp:lastPrinted>
  <dcterms:created xsi:type="dcterms:W3CDTF">2018-08-31T20:42:28Z</dcterms:created>
  <dcterms:modified xsi:type="dcterms:W3CDTF">2019-10-24T02:44:33Z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929bff8-5b33-42aa-95d2-28f72e792cb0_Enabled">
    <vt:lpwstr>True</vt:lpwstr>
  </property>
  <property fmtid="{D5CDD505-2E9C-101B-9397-08002B2CF9AE}" pid="3" name="MSIP_Label_4929bff8-5b33-42aa-95d2-28f72e792cb0_SiteId">
    <vt:lpwstr>f35a6974-607f-47d4-82d7-ff31d7dc53a5</vt:lpwstr>
  </property>
  <property fmtid="{D5CDD505-2E9C-101B-9397-08002B2CF9AE}" pid="4" name="MSIP_Label_4929bff8-5b33-42aa-95d2-28f72e792cb0_Owner">
    <vt:lpwstr>TRAMEMI1@novartis.net</vt:lpwstr>
  </property>
  <property fmtid="{D5CDD505-2E9C-101B-9397-08002B2CF9AE}" pid="5" name="MSIP_Label_4929bff8-5b33-42aa-95d2-28f72e792cb0_SetDate">
    <vt:lpwstr>2019-07-26T17:15:19.5494407Z</vt:lpwstr>
  </property>
  <property fmtid="{D5CDD505-2E9C-101B-9397-08002B2CF9AE}" pid="6" name="MSIP_Label_4929bff8-5b33-42aa-95d2-28f72e792cb0_Name">
    <vt:lpwstr>Business Use Only</vt:lpwstr>
  </property>
  <property fmtid="{D5CDD505-2E9C-101B-9397-08002B2CF9AE}" pid="7" name="MSIP_Label_4929bff8-5b33-42aa-95d2-28f72e792cb0_Application">
    <vt:lpwstr>Microsoft Azure Information Protection</vt:lpwstr>
  </property>
  <property fmtid="{D5CDD505-2E9C-101B-9397-08002B2CF9AE}" pid="8" name="MSIP_Label_4929bff8-5b33-42aa-95d2-28f72e792cb0_ActionId">
    <vt:lpwstr>d4034928-fef5-4a2a-826f-4f996c8cc9c7</vt:lpwstr>
  </property>
  <property fmtid="{D5CDD505-2E9C-101B-9397-08002B2CF9AE}" pid="9" name="MSIP_Label_4929bff8-5b33-42aa-95d2-28f72e792cb0_Extended_MSFT_Method">
    <vt:lpwstr>Automatic</vt:lpwstr>
  </property>
  <property fmtid="{D5CDD505-2E9C-101B-9397-08002B2CF9AE}" pid="10" name="Confidentiality">
    <vt:lpwstr>Business Use Only</vt:lpwstr>
  </property>
</Properties>
</file>